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Lato" panose="020F0502020204030203" pitchFamily="34" charset="0"/>
      <p:regular r:id="rId12"/>
      <p:bold r:id="rId13"/>
      <p:italic r:id="rId14"/>
      <p:boldItalic r:id="rId15"/>
    </p:embeddedFont>
    <p:embeddedFont>
      <p:font typeface="Nunito Sans" pitchFamily="2" charset="77"/>
      <p:regular r:id="rId16"/>
      <p:bold r:id="rId17"/>
      <p:italic r:id="rId18"/>
      <p:boldItalic r:id="rId19"/>
    </p:embeddedFont>
    <p:embeddedFont>
      <p:font typeface="Nunito Sans Black" panose="020F0502020204030204" pitchFamily="34" charset="0"/>
      <p:bold r:id="rId20"/>
      <p:italic r:id="rId21"/>
      <p:boldItalic r:id="rId22"/>
    </p:embeddedFont>
    <p:embeddedFont>
      <p:font typeface="Nunito Sans ExtraBold" panose="020F0502020204030204" pitchFamily="34" charset="0"/>
      <p:bold r:id="rId23"/>
      <p:italic r:id="rId24"/>
      <p:boldItalic r:id="rId25"/>
    </p:embeddedFont>
    <p:embeddedFont>
      <p:font typeface="Nunito Sans SemiBold" panose="020F0502020204030204" pitchFamily="34" charset="0"/>
      <p:regular r:id="rId26"/>
      <p:bold r:id="rId27"/>
      <p:italic r:id="rId28"/>
      <p:boldItalic r:id="rId29"/>
    </p:embeddedFont>
    <p:embeddedFont>
      <p:font typeface="Poppins" pitchFamily="2"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6"/>
    <p:restoredTop sz="86418"/>
  </p:normalViewPr>
  <p:slideViewPr>
    <p:cSldViewPr snapToGrid="0">
      <p:cViewPr varScale="1">
        <p:scale>
          <a:sx n="107" d="100"/>
          <a:sy n="107" d="100"/>
        </p:scale>
        <p:origin x="176" y="86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21" Type="http://schemas.openxmlformats.org/officeDocument/2006/relationships/font" Target="fonts/font10.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font" Target="fonts/font2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document/d/1D2DFLCFUxTAVfAn274qFZhPmKE3tWazTm76oPSDE110/edit?usp=shar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Minus 10m: </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Turn on the virtual meeting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Turn on captions: CC Live Transcript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Roles - Speaker, person not speaking is monitoring chat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Make sure Jennifer, Beth, Karen are admins</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e70a32993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e70a3299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:00 Saying hello</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[SWITCH SCREEN TO ADAM AND LAURA]</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None/>
            </a:pPr>
            <a:r>
              <a:rPr lang="en" b="1">
                <a:solidFill>
                  <a:schemeClr val="dk1"/>
                </a:solidFill>
              </a:rPr>
              <a:t>LAURA: </a:t>
            </a:r>
            <a:r>
              <a:rPr lang="en">
                <a:solidFill>
                  <a:schemeClr val="dk1"/>
                </a:solidFill>
              </a:rPr>
              <a:t>Hello! Name. Title. Pronouns she/her. For folks who have no, low or limited vision or don’t have their screen on now (or are audio only), I’m a [gender], sitting [here], wearing [this], and here’s a description of the room [what’s behind me]. Adam . .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b="1">
                <a:solidFill>
                  <a:schemeClr val="dk1"/>
                </a:solidFill>
              </a:rPr>
              <a:t>ADAM</a:t>
            </a:r>
            <a:r>
              <a:rPr lang="en">
                <a:solidFill>
                  <a:schemeClr val="dk1"/>
                </a:solidFill>
              </a:rPr>
              <a:t>: Hello! Name. Title. Pronouns. For folks who have no, low or limited vision or don’t have their screen on now (or are audio only), I’m a [gender], sitting [here], wearing [this], and here’s a description of the room [what’s behind me].</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Today we welcome special guests Jennifer Sell, Karen Parillo (puh-R-ILL-oh) and Beth Gaytan (guy-TAHN) from Cultural Linguistic Services within the Office of Human Resources, but you might also know them as the folks who put the Plain Language Training Course together. They are our plain language advocates. </a:t>
            </a:r>
            <a:br>
              <a:rPr lang="en">
                <a:solidFill>
                  <a:schemeClr val="dk1"/>
                </a:solidFill>
              </a:rPr>
            </a:br>
            <a:endParaRPr>
              <a:solidFill>
                <a:schemeClr val="dk1"/>
              </a:solidFill>
            </a:endParaRPr>
          </a:p>
          <a:p>
            <a:pPr marL="0" lvl="0" indent="0" algn="l" rtl="0">
              <a:lnSpc>
                <a:spcPct val="115000"/>
              </a:lnSpc>
              <a:spcBef>
                <a:spcPts val="0"/>
              </a:spcBef>
              <a:spcAft>
                <a:spcPts val="0"/>
              </a:spcAft>
              <a:buNone/>
            </a:pPr>
            <a:r>
              <a:rPr lang="en">
                <a:solidFill>
                  <a:schemeClr val="dk1"/>
                </a:solidFill>
              </a:rPr>
              <a:t>Jen, Beth and Karen, please introduce yourselves and give a quick background of how the Plain Language Training Course came to be at UW-Madison.</a:t>
            </a:r>
            <a:br>
              <a:rPr lang="en">
                <a:solidFill>
                  <a:schemeClr val="dk1"/>
                </a:solidFill>
              </a:rPr>
            </a:br>
            <a:br>
              <a:rPr lang="en">
                <a:solidFill>
                  <a:schemeClr val="dk1"/>
                </a:solidFill>
              </a:rPr>
            </a:br>
            <a:r>
              <a:rPr lang="en" b="1">
                <a:solidFill>
                  <a:schemeClr val="dk1"/>
                </a:solidFill>
              </a:rPr>
              <a:t>[[ JEN, KAREN, BETH: INTROS,]]</a:t>
            </a: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Jen - Background of the course, 2 - 3min</a:t>
            </a:r>
            <a:endParaRPr b="1">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b="1">
                <a:solidFill>
                  <a:schemeClr val="dk1"/>
                </a:solidFill>
              </a:rPr>
              <a:t>ADAM: </a:t>
            </a:r>
            <a:r>
              <a:rPr lang="en">
                <a:solidFill>
                  <a:schemeClr val="dk1"/>
                </a:solidFill>
              </a:rPr>
              <a:t>We welcome you to introduce yourself via chat, and what u do</a:t>
            </a:r>
            <a:br>
              <a:rPr lang="en">
                <a:solidFill>
                  <a:schemeClr val="dk1"/>
                </a:solidFill>
              </a:rPr>
            </a:br>
            <a:endParaRPr i="1">
              <a:solidFill>
                <a:schemeClr val="dk1"/>
              </a:solidFill>
            </a:endParaRPr>
          </a:p>
          <a:p>
            <a:pPr marL="0" lvl="0" indent="0" algn="l" rtl="0">
              <a:lnSpc>
                <a:spcPct val="115000"/>
              </a:lnSpc>
              <a:spcBef>
                <a:spcPts val="0"/>
              </a:spcBef>
              <a:spcAft>
                <a:spcPts val="0"/>
              </a:spcAft>
              <a:buNone/>
            </a:pPr>
            <a:r>
              <a:rPr lang="en" b="1">
                <a:solidFill>
                  <a:schemeClr val="dk1"/>
                </a:solidFill>
              </a:rPr>
              <a:t>ADAM: </a:t>
            </a:r>
            <a:r>
              <a:rPr lang="en">
                <a:solidFill>
                  <a:schemeClr val="dk1"/>
                </a:solidFill>
              </a:rPr>
              <a:t>For a little bit of housekeeping . .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Auto captions are available. Auto captions sometimes have issues and are not the same as equitable access. They don’t replace the need for a real-time translation.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Turn them on by selecting CC Live Transcript - a button, in the menu at the bottom of your zoom screen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If you experience an accessibility barrier, please reach out to Laura or Adam. </a:t>
            </a:r>
            <a:endParaRPr>
              <a:solidFill>
                <a:schemeClr val="dk1"/>
              </a:solidFill>
            </a:endParaRPr>
          </a:p>
          <a:p>
            <a:pPr marL="457200" lvl="0" indent="-298450" algn="l" rtl="0">
              <a:lnSpc>
                <a:spcPct val="115000"/>
              </a:lnSpc>
              <a:spcBef>
                <a:spcPts val="0"/>
              </a:spcBef>
              <a:spcAft>
                <a:spcPts val="0"/>
              </a:spcAft>
              <a:buSzPts val="1100"/>
              <a:buChar char="●"/>
            </a:pPr>
            <a:r>
              <a:rPr lang="en">
                <a:solidFill>
                  <a:schemeClr val="dk1"/>
                </a:solidFill>
              </a:rPr>
              <a:t>This event will be recorded with captions and a link to the video will be shared later along with the resources we cover today.</a:t>
            </a:r>
            <a:br>
              <a:rPr lang="en" b="1">
                <a:solidFill>
                  <a:srgbClr val="FF0000"/>
                </a:solidFill>
              </a:rPr>
            </a:br>
            <a:endParaRPr b="1">
              <a:solidFill>
                <a:srgbClr val="FF0000"/>
              </a:solidFill>
            </a:endParaRPr>
          </a:p>
          <a:p>
            <a:pPr marL="0" lvl="0" indent="0" algn="l" rtl="0">
              <a:lnSpc>
                <a:spcPct val="115000"/>
              </a:lnSpc>
              <a:spcBef>
                <a:spcPts val="0"/>
              </a:spcBef>
              <a:spcAft>
                <a:spcPts val="0"/>
              </a:spcAft>
              <a:buNone/>
            </a:pPr>
            <a:r>
              <a:rPr lang="en" b="1">
                <a:solidFill>
                  <a:schemeClr val="dk1"/>
                </a:solidFill>
              </a:rPr>
              <a:t>LAURA</a:t>
            </a:r>
            <a:r>
              <a:rPr lang="en">
                <a:solidFill>
                  <a:schemeClr val="dk1"/>
                </a:solidFill>
              </a:rPr>
              <a:t>: We are going to be reviewing copy examples from a few websites today, and you’re going to make them better! Our intention is to learn from one another, not criticize each other’s writing. This is a safe space.</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In addition to that, here are additional ground rules. I’ll place those in the chat.  </a:t>
            </a:r>
            <a:endParaRPr b="1">
              <a:solidFill>
                <a:schemeClr val="dk1"/>
              </a:solidFill>
            </a:endParaRPr>
          </a:p>
          <a:p>
            <a:pPr marL="0" lvl="0" indent="0" algn="l" rtl="0">
              <a:lnSpc>
                <a:spcPct val="115000"/>
              </a:lnSpc>
              <a:spcBef>
                <a:spcPts val="0"/>
              </a:spcBef>
              <a:spcAft>
                <a:spcPts val="0"/>
              </a:spcAft>
              <a:buNone/>
            </a:pPr>
            <a:r>
              <a:rPr lang="en">
                <a:solidFill>
                  <a:schemeClr val="dk1"/>
                </a:solidFill>
              </a:rPr>
              <a:t>Share the air - We agree to share our perspective, ideas, and narratives while allowing space for others to share their perspective, ideas, and narratives.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Believe people’s narratives - We agree to believe each other’s perspective, ideas, and narratives.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Confidentiality &amp; permission - We agree to not share each other’s stories or narratives without permission.</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Fully present and patient - We agree to listen to each other without distraction.</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Default to inquiry over judgement - We agree to be curious and ask questions before making judgements.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Reflection Intent/ impact - We agree to reflect on how our intent and impact may differ or align.</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Repair work and self-compassion - When our intent and impact do not align, we agree to: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Acknowledge harm, make a commitment to improve, and ask what is needed to move forward.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Be compassionate with ourselves while understanding we are all lifelong learners.</a:t>
            </a:r>
            <a:endParaRPr>
              <a:solidFill>
                <a:schemeClr val="dk1"/>
              </a:solidFill>
            </a:endParaRPr>
          </a:p>
          <a:p>
            <a:pPr marL="91440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b="1">
                <a:solidFill>
                  <a:schemeClr val="dk1"/>
                </a:solidFill>
              </a:rPr>
              <a:t>ADAM: </a:t>
            </a:r>
            <a:r>
              <a:rPr lang="en">
                <a:solidFill>
                  <a:schemeClr val="dk1"/>
                </a:solidFill>
              </a:rPr>
              <a:t>Acknowledge the land that the University occupies </a:t>
            </a:r>
            <a:endParaRPr>
              <a:solidFill>
                <a:schemeClr val="dk1"/>
              </a:solidFill>
            </a:endParaRPr>
          </a:p>
          <a:p>
            <a:pPr marL="0" lvl="0" indent="0" algn="l" rtl="0">
              <a:lnSpc>
                <a:spcPct val="115000"/>
              </a:lnSpc>
              <a:spcBef>
                <a:spcPts val="0"/>
              </a:spcBef>
              <a:spcAft>
                <a:spcPts val="0"/>
              </a:spcAft>
              <a:buNone/>
            </a:pPr>
            <a:r>
              <a:rPr lang="en">
                <a:solidFill>
                  <a:schemeClr val="dk1"/>
                </a:solidFill>
              </a:rPr>
              <a:t>“We acknowledge the University of Wisconsin–Madison occupies ancestral Ho-Chunk land, and the inherent sovereignty of the Ho-Chunk Nation, along with the eleven other First Nations of Wisconsin. </a:t>
            </a:r>
            <a:br>
              <a:rPr lang="en">
                <a:solidFill>
                  <a:schemeClr val="dk1"/>
                </a:solidFill>
              </a:rPr>
            </a:br>
            <a:br>
              <a:rPr lang="en">
                <a:solidFill>
                  <a:schemeClr val="dk1"/>
                </a:solidFill>
              </a:rPr>
            </a:br>
            <a:r>
              <a:rPr lang="en">
                <a:solidFill>
                  <a:schemeClr val="dk1"/>
                </a:solidFill>
              </a:rPr>
              <a:t>We acknowledge the land we are on -- not as a solution -- but rather as a first step that calls on each of us—to deeply consider our shared past and present with Indigenous peoples in this place, and to make our own personal and institutional commitments to achieve a shared future.”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ef84f2bd97_3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ef84f2bd97_3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[FLIP TO SLIDES]</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:03 LAURA: Here’s our short agenda for today</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Workshop it first - by practicing our plain language writing skills - give you examples of copy and you’ll have the opportunity to improve them.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Today’s design takeaway, lead by our plain language advocates, will cover the definition and importance of plain language, how to do it well, and how it’s connected to your user experience.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Questions segment: Answer your questions about the session and the Plain Language Course.</a:t>
            </a:r>
            <a:endParaRPr>
              <a:solidFill>
                <a:schemeClr val="dk1"/>
              </a:solidFill>
              <a:highlight>
                <a:schemeClr val="accent4"/>
              </a:highlight>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br>
              <a:rPr lang="en">
                <a:solidFill>
                  <a:schemeClr val="dk1"/>
                </a:solidFill>
              </a:rPr>
            </a:b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eb2cc303c6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eb2cc303c6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ADAM:</a:t>
            </a:r>
            <a:r>
              <a:rPr lang="en">
                <a:solidFill>
                  <a:schemeClr val="dk1"/>
                </a:solidFill>
              </a:rPr>
              <a:t>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Trying something new - going to practice our skills first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Later learn about the Plain Language ideas behind it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br>
              <a:rPr lang="en">
                <a:solidFill>
                  <a:schemeClr val="dk1"/>
                </a:solidFill>
              </a:rPr>
            </a:br>
            <a:r>
              <a:rPr lang="en">
                <a:solidFill>
                  <a:schemeClr val="dk1"/>
                </a:solidFill>
              </a:rPr>
              <a:t>Going to give you a Google Doc that we will work out of together </a:t>
            </a:r>
            <a:r>
              <a:rPr lang="en" b="1">
                <a:solidFill>
                  <a:schemeClr val="dk1"/>
                </a:solidFill>
              </a:rPr>
              <a:t>[[Drop doc in chat]]</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It’s got our copy examples.  We want you to review it, improve it, and share it back with the community.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We’re giving you 5 minutes of working time to review and rewrite. You can mic and camera off if you want. Pick two. (Remember others will be able to see your rewrites, share what you are comfortable with)</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After, we’ll review and look at what improvements were made - with our Plain Language advocates providing their feedback.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Quick questions before we start? Chat or mic on…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Walk through the Google Doc: </a:t>
            </a:r>
            <a:r>
              <a:rPr lang="en" u="sng">
                <a:solidFill>
                  <a:schemeClr val="hlink"/>
                </a:solidFill>
                <a:hlinkClick r:id="rId3"/>
              </a:rPr>
              <a:t>https://docs.google.com/document/d/1D2DFLCFUxTAVfAn274qFZhPmKE3tWazTm76oPSDE110/edit?usp=sharing</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NOTES: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5-7 minutes to work on rewrites; give 1 minute countdown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LAURA </a:t>
            </a:r>
            <a:r>
              <a:rPr lang="en">
                <a:solidFill>
                  <a:schemeClr val="dk1"/>
                </a:solidFill>
              </a:rPr>
              <a:t>read first rewrite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Invite writer to comment on the choices they made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Invite Karen, Jen and Beth to comment on rewrites</a:t>
            </a:r>
            <a:br>
              <a:rPr lang="en">
                <a:solidFill>
                  <a:schemeClr val="dk1"/>
                </a:solidFill>
              </a:rPr>
            </a:b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ADAM </a:t>
            </a:r>
            <a:r>
              <a:rPr lang="en">
                <a:solidFill>
                  <a:schemeClr val="dk1"/>
                </a:solidFill>
              </a:rPr>
              <a:t>read next example</a:t>
            </a:r>
            <a:endParaRPr b="1">
              <a:solidFill>
                <a:srgbClr val="38761D"/>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eb2cc303c6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eb2cc303c6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:05 LAURA: Today’s Design Takeaway</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Now that we’ve practiced writing copy that is easier to read and understand, we’re going to discuss the ideas behind plain language writing and why it’s important.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eb2cc303c6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eb2cc303c6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Lato"/>
                <a:ea typeface="Lato"/>
                <a:cs typeface="Lato"/>
                <a:sym typeface="Lato"/>
              </a:rPr>
              <a:t>Three Design Takeaways </a:t>
            </a:r>
            <a:br>
              <a:rPr lang="en" b="1">
                <a:solidFill>
                  <a:schemeClr val="dk1"/>
                </a:solidFill>
                <a:latin typeface="Lato"/>
                <a:ea typeface="Lato"/>
                <a:cs typeface="Lato"/>
                <a:sym typeface="Lato"/>
              </a:rPr>
            </a:br>
            <a:r>
              <a:rPr lang="en" b="1">
                <a:solidFill>
                  <a:schemeClr val="dk1"/>
                </a:solidFill>
                <a:latin typeface="Lato"/>
                <a:ea typeface="Lato"/>
                <a:cs typeface="Lato"/>
                <a:sym typeface="Lato"/>
              </a:rPr>
              <a:t>Laura  - [[pass to Beth &amp; Karen ]]</a:t>
            </a:r>
            <a:br>
              <a:rPr lang="en" b="1">
                <a:solidFill>
                  <a:schemeClr val="dk1"/>
                </a:solidFill>
                <a:latin typeface="Lato"/>
                <a:ea typeface="Lato"/>
                <a:cs typeface="Lato"/>
                <a:sym typeface="Lato"/>
              </a:rPr>
            </a:br>
            <a:endParaRPr b="1">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b="1">
                <a:solidFill>
                  <a:schemeClr val="dk1"/>
                </a:solidFill>
                <a:latin typeface="Lato"/>
                <a:ea typeface="Lato"/>
                <a:cs typeface="Lato"/>
                <a:sym typeface="Lato"/>
              </a:rPr>
              <a:t>Beth or Karen</a:t>
            </a:r>
            <a:br>
              <a:rPr lang="en" b="1">
                <a:solidFill>
                  <a:schemeClr val="dk1"/>
                </a:solidFill>
                <a:latin typeface="Lato"/>
                <a:ea typeface="Lato"/>
                <a:cs typeface="Lato"/>
                <a:sym typeface="Lato"/>
              </a:rPr>
            </a:br>
            <a:endParaRPr b="1">
              <a:solidFill>
                <a:schemeClr val="dk1"/>
              </a:solidFill>
              <a:latin typeface="Lato"/>
              <a:ea typeface="Lato"/>
              <a:cs typeface="Lato"/>
              <a:sym typeface="Lato"/>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Plain Language definition: </a:t>
            </a:r>
            <a:r>
              <a:rPr lang="en" sz="1200" b="1">
                <a:solidFill>
                  <a:schemeClr val="dk1"/>
                </a:solidFill>
                <a:highlight>
                  <a:srgbClr val="FFFFFF"/>
                </a:highlight>
              </a:rPr>
              <a:t>PL means</a:t>
            </a:r>
            <a:r>
              <a:rPr lang="en" sz="1200">
                <a:solidFill>
                  <a:schemeClr val="dk1"/>
                </a:solidFill>
                <a:highlight>
                  <a:srgbClr val="FFFFFF"/>
                </a:highlight>
              </a:rPr>
              <a:t> communication your audience understands the </a:t>
            </a:r>
            <a:r>
              <a:rPr lang="en" sz="1200" b="1">
                <a:solidFill>
                  <a:schemeClr val="dk1"/>
                </a:solidFill>
                <a:highlight>
                  <a:srgbClr val="FFFFFF"/>
                </a:highlight>
              </a:rPr>
              <a:t>first</a:t>
            </a:r>
            <a:r>
              <a:rPr lang="en" sz="1200">
                <a:solidFill>
                  <a:schemeClr val="dk1"/>
                </a:solidFill>
                <a:highlight>
                  <a:srgbClr val="FFFFFF"/>
                </a:highlight>
              </a:rPr>
              <a:t> time they read or hear it. It’s defined by results. Your audience can find what they need, understand what they find, and use what they find to meet their needs. </a:t>
            </a:r>
            <a:br>
              <a:rPr lang="en" sz="1200">
                <a:solidFill>
                  <a:schemeClr val="dk1"/>
                </a:solidFill>
                <a:highlight>
                  <a:srgbClr val="FFFFFF"/>
                </a:highlight>
              </a:rPr>
            </a:br>
            <a:endParaRPr sz="1200">
              <a:solidFill>
                <a:schemeClr val="dk1"/>
              </a:solidFill>
              <a:highlight>
                <a:srgbClr val="FFFFFF"/>
              </a:highlight>
            </a:endParaRPr>
          </a:p>
          <a:p>
            <a:pPr marL="457200" lvl="0" indent="-304800" algn="l" rtl="0">
              <a:lnSpc>
                <a:spcPct val="115000"/>
              </a:lnSpc>
              <a:spcBef>
                <a:spcPts val="0"/>
              </a:spcBef>
              <a:spcAft>
                <a:spcPts val="0"/>
              </a:spcAft>
              <a:buClr>
                <a:schemeClr val="dk1"/>
              </a:buClr>
              <a:buSzPts val="1200"/>
              <a:buAutoNum type="arabicPeriod"/>
            </a:pPr>
            <a:r>
              <a:rPr lang="en" sz="1200">
                <a:solidFill>
                  <a:schemeClr val="dk1"/>
                </a:solidFill>
                <a:highlight>
                  <a:srgbClr val="FFFFFF"/>
                </a:highlight>
              </a:rPr>
              <a:t>Strategies:</a:t>
            </a:r>
            <a:endParaRPr sz="1200">
              <a:solidFill>
                <a:schemeClr val="dk1"/>
              </a:solidFill>
              <a:highlight>
                <a:srgbClr val="FFFFFF"/>
              </a:highlight>
            </a:endParaRPr>
          </a:p>
          <a:p>
            <a:pPr marL="0" lvl="0" indent="0" algn="l" rtl="0">
              <a:lnSpc>
                <a:spcPct val="115000"/>
              </a:lnSpc>
              <a:spcBef>
                <a:spcPts val="0"/>
              </a:spcBef>
              <a:spcAft>
                <a:spcPts val="0"/>
              </a:spcAft>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Prioritization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b="1">
                <a:solidFill>
                  <a:schemeClr val="dk1"/>
                </a:solidFill>
              </a:rPr>
              <a:t>ADAM Tie in to UX:</a:t>
            </a:r>
            <a:r>
              <a:rPr lang="en">
                <a:solidFill>
                  <a:schemeClr val="dk1"/>
                </a:solidFill>
              </a:rPr>
              <a:t> Want to give the user what they need first. Example: Apply. Put that button at the top of a web page</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Design format: White space, font (design component)</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b="1">
                <a:solidFill>
                  <a:schemeClr val="dk1"/>
                </a:solidFill>
              </a:rPr>
              <a:t>LAURA Tie in to UX:</a:t>
            </a:r>
            <a:r>
              <a:rPr lang="en">
                <a:solidFill>
                  <a:schemeClr val="dk1"/>
                </a:solidFill>
              </a:rPr>
              <a:t> Our goal with design is to make it easy for people to use and understand what you’ve designed. One way to do this is by using white space and varying font sizes to increase readability and text comprehension.</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Content: Shorter sentences, few syllables, no jargon/acronyms, grammar (writing component)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b="1">
                <a:solidFill>
                  <a:schemeClr val="dk1"/>
                </a:solidFill>
              </a:rPr>
              <a:t>ADAM Tie in to UX:</a:t>
            </a:r>
            <a:r>
              <a:rPr lang="en">
                <a:solidFill>
                  <a:schemeClr val="dk1"/>
                </a:solidFill>
              </a:rPr>
              <a:t> people scan/look for key words. Keep things short. Example: apply vs. click here now to apply to our program.</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
                <a:solidFill>
                  <a:schemeClr val="dk1"/>
                </a:solidFill>
              </a:rPr>
              <a:t>3. Why is plain language important? (Jen)</a:t>
            </a:r>
            <a:endParaRPr>
              <a:solidFill>
                <a:schemeClr val="dk1"/>
              </a:solidFill>
            </a:endParaRPr>
          </a:p>
          <a:p>
            <a:pPr marL="457200" lvl="0" indent="0" algn="l" rtl="0">
              <a:lnSpc>
                <a:spcPct val="115000"/>
              </a:lnSpc>
              <a:spcBef>
                <a:spcPts val="1200"/>
              </a:spcBef>
              <a:spcAft>
                <a:spcPts val="0"/>
              </a:spcAft>
              <a:buNone/>
            </a:pPr>
            <a:r>
              <a:rPr lang="en" sz="1200">
                <a:solidFill>
                  <a:schemeClr val="dk1"/>
                </a:solidFill>
              </a:rPr>
              <a:t>We mentioned at the start that the federal government has invested a lot—why? </a:t>
            </a:r>
            <a:r>
              <a:rPr lang="en" sz="1200" b="1">
                <a:solidFill>
                  <a:schemeClr val="dk1"/>
                </a:solidFill>
              </a:rPr>
              <a:t>The “bottom line” </a:t>
            </a:r>
            <a:r>
              <a:rPr lang="en" sz="1200">
                <a:solidFill>
                  <a:schemeClr val="dk1"/>
                </a:solidFill>
              </a:rPr>
              <a:t>is</a:t>
            </a:r>
            <a:r>
              <a:rPr lang="en" sz="1200" b="1">
                <a:solidFill>
                  <a:schemeClr val="dk1"/>
                </a:solidFill>
              </a:rPr>
              <a:t> </a:t>
            </a:r>
            <a:r>
              <a:rPr lang="en" sz="1200">
                <a:solidFill>
                  <a:schemeClr val="dk1"/>
                </a:solidFill>
              </a:rPr>
              <a:t>when you speak and write so that more people understand you the first time, you save time, money, and energy explaining and fixing mistakes. People aren’t confused. They follow through better and faster, and they feel better doing it. Clear communication is essential for including, engaging, and gaining the trust of more members of our audience. PL text also makes the job easier for interpreters and translators. (A&amp;L: Users understand the consequences; </a:t>
            </a:r>
            <a:r>
              <a:rPr lang="en">
                <a:solidFill>
                  <a:schemeClr val="dk1"/>
                </a:solidFill>
              </a:rPr>
              <a:t>Easier to get the conversion (whatever it is you want people to do: sign up, go to cart, etc.)</a:t>
            </a:r>
            <a:endParaRPr>
              <a:solidFill>
                <a:schemeClr val="dk1"/>
              </a:solidFill>
            </a:endParaRPr>
          </a:p>
          <a:p>
            <a:pPr marL="0" lvl="0" indent="0" algn="l" rtl="0">
              <a:lnSpc>
                <a:spcPct val="115000"/>
              </a:lnSpc>
              <a:spcBef>
                <a:spcPts val="1200"/>
              </a:spcBef>
              <a:spcAft>
                <a:spcPts val="0"/>
              </a:spcAft>
              <a:buNone/>
            </a:pPr>
            <a:endParaRPr>
              <a:solidFill>
                <a:schemeClr val="dk1"/>
              </a:solidFill>
            </a:endParaRPr>
          </a:p>
          <a:p>
            <a:pPr marL="0" lvl="0" indent="0" algn="l" rtl="0">
              <a:lnSpc>
                <a:spcPct val="115000"/>
              </a:lnSpc>
              <a:spcBef>
                <a:spcPts val="0"/>
              </a:spcBef>
              <a:spcAft>
                <a:spcPts val="0"/>
              </a:spcAft>
              <a:buNone/>
            </a:pPr>
            <a:r>
              <a:rPr lang="en" b="1">
                <a:solidFill>
                  <a:schemeClr val="dk1"/>
                </a:solidFill>
              </a:rPr>
              <a:t>ADAM:</a:t>
            </a:r>
            <a:r>
              <a:rPr lang="en">
                <a:solidFill>
                  <a:schemeClr val="dk1"/>
                </a:solidFill>
              </a:rPr>
              <a:t> those are our takeaways - if you want to learn more there’s a training course to reinforce what we’ve covered today…..</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highlight>
                  <a:srgbClr val="00FFFF"/>
                </a:highlight>
                <a:latin typeface="Lato"/>
                <a:ea typeface="Lato"/>
                <a:cs typeface="Lato"/>
                <a:sym typeface="Lato"/>
              </a:rPr>
              <a:t>BETH: </a:t>
            </a:r>
            <a:r>
              <a:rPr lang="en">
                <a:solidFill>
                  <a:schemeClr val="dk1"/>
                </a:solidFill>
                <a:highlight>
                  <a:srgbClr val="00FFFF"/>
                </a:highlight>
                <a:latin typeface="Lato"/>
                <a:ea typeface="Lato"/>
                <a:cs typeface="Lato"/>
                <a:sym typeface="Lato"/>
              </a:rPr>
              <a:t>PROMOTE OPPORTUNITY: Plain Language Training course</a:t>
            </a:r>
            <a:endParaRPr>
              <a:solidFill>
                <a:schemeClr val="dk1"/>
              </a:solidFill>
              <a:highlight>
                <a:srgbClr val="00FFFF"/>
              </a:highlight>
              <a:latin typeface="Lato"/>
              <a:ea typeface="Lato"/>
              <a:cs typeface="Lato"/>
              <a:sym typeface="Lato"/>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highlight>
                <a:srgbClr val="00FFFF"/>
              </a:highlight>
              <a:latin typeface="Lato"/>
              <a:ea typeface="Lato"/>
              <a:cs typeface="Lato"/>
              <a:sym typeface="Lato"/>
            </a:endParaRPr>
          </a:p>
          <a:p>
            <a:pPr marL="0" lvl="0" indent="0" algn="l" rtl="0">
              <a:spcBef>
                <a:spcPts val="0"/>
              </a:spcBef>
              <a:spcAft>
                <a:spcPts val="0"/>
              </a:spcAft>
              <a:buNone/>
            </a:pPr>
            <a:r>
              <a:rPr lang="en" b="1"/>
              <a:t>LAURA:</a:t>
            </a:r>
            <a:r>
              <a:rPr lang="en"/>
              <a:t>  Some of you are Comm/writer/dev teams of one, who can benefit from this campus training resource. And some of you are fortunate enough to have Communications Departments like DoIT who are well versed in Plain Language that can help you out with your writing.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e70a32993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e70a32993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 b="1">
                <a:solidFill>
                  <a:schemeClr val="dk1"/>
                </a:solidFill>
              </a:rPr>
              <a:t>LAURA:</a:t>
            </a:r>
            <a:r>
              <a:rPr lang="en">
                <a:solidFill>
                  <a:schemeClr val="dk1"/>
                </a:solidFill>
              </a:rPr>
              <a:t> That wraps up today’s session.</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In the next day or two, sharing resources via the email list.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Get your friends to sign up.</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Contact us/with ideas.</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highlight>
                  <a:schemeClr val="lt1"/>
                </a:highlight>
              </a:rPr>
              <a:t>Next session will be held late February. The topic will be UX Research: how and when to use different methods.</a:t>
            </a:r>
            <a:endParaRPr>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b="1">
                <a:solidFill>
                  <a:schemeClr val="dk1"/>
                </a:solidFill>
              </a:rPr>
              <a:t>ADAM</a:t>
            </a:r>
            <a:r>
              <a:rPr lang="en">
                <a:solidFill>
                  <a:schemeClr val="dk1"/>
                </a:solidFill>
              </a:rPr>
              <a:t>: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Thanks to you, Kedar Joyner, Jen Sell, Karen Parillo and Beth Gaytan from Cultural Linguistic Services, the rest of the Center for User Experience including Director Jess Jones. </a:t>
            </a:r>
            <a:endParaRPr>
              <a:solidFill>
                <a:schemeClr val="dk1"/>
              </a:solidFill>
            </a:endParaRPr>
          </a:p>
          <a:p>
            <a:pPr marL="914400" lvl="1" indent="-298450" algn="l" rtl="0">
              <a:lnSpc>
                <a:spcPct val="115000"/>
              </a:lnSpc>
              <a:spcBef>
                <a:spcPts val="0"/>
              </a:spcBef>
              <a:spcAft>
                <a:spcPts val="0"/>
              </a:spcAft>
              <a:buClr>
                <a:schemeClr val="dk1"/>
              </a:buClr>
              <a:buSzPts val="1100"/>
              <a:buChar char="○"/>
            </a:pPr>
            <a:r>
              <a:rPr lang="en">
                <a:solidFill>
                  <a:schemeClr val="dk1"/>
                </a:solidFill>
              </a:rPr>
              <a:t>We’re happy to take questions from the audience.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0b8681910a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0b8681910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[SPEAKER]:</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Time for Q&amp;A</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e70a32993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e70a32993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3" y="744575"/>
            <a:ext cx="5533200" cy="2052600"/>
          </a:xfrm>
          <a:prstGeom prst="rect">
            <a:avLst/>
          </a:prstGeom>
        </p:spPr>
        <p:txBody>
          <a:bodyPr spcFirstLastPara="1" wrap="square" lIns="91425" tIns="91425" rIns="91425" bIns="91425" anchor="b" anchorCtr="0">
            <a:normAutofit/>
          </a:bodyPr>
          <a:lstStyle>
            <a:lvl1pPr lvl="0">
              <a:spcBef>
                <a:spcPts val="0"/>
              </a:spcBef>
              <a:spcAft>
                <a:spcPts val="0"/>
              </a:spcAft>
              <a:buSzPts val="5200"/>
              <a:buFont typeface="Nunito Sans Black"/>
              <a:buNone/>
              <a:defRPr sz="5200" b="0">
                <a:latin typeface="Nunito Sans Black"/>
                <a:ea typeface="Nunito Sans Black"/>
                <a:cs typeface="Nunito Sans Black"/>
                <a:sym typeface="Nunito Sans Black"/>
              </a:defRPr>
            </a:lvl1pPr>
            <a:lvl2pPr lvl="1" algn="ctr">
              <a:spcBef>
                <a:spcPts val="0"/>
              </a:spcBef>
              <a:spcAft>
                <a:spcPts val="0"/>
              </a:spcAft>
              <a:buSzPts val="5200"/>
              <a:buFont typeface="Nunito Sans Black"/>
              <a:buNone/>
              <a:defRPr sz="5200">
                <a:latin typeface="Nunito Sans Black"/>
                <a:ea typeface="Nunito Sans Black"/>
                <a:cs typeface="Nunito Sans Black"/>
                <a:sym typeface="Nunito Sans Black"/>
              </a:defRPr>
            </a:lvl2pPr>
            <a:lvl3pPr lvl="2" algn="ctr">
              <a:spcBef>
                <a:spcPts val="0"/>
              </a:spcBef>
              <a:spcAft>
                <a:spcPts val="0"/>
              </a:spcAft>
              <a:buSzPts val="5200"/>
              <a:buFont typeface="Nunito Sans Black"/>
              <a:buNone/>
              <a:defRPr sz="5200">
                <a:latin typeface="Nunito Sans Black"/>
                <a:ea typeface="Nunito Sans Black"/>
                <a:cs typeface="Nunito Sans Black"/>
                <a:sym typeface="Nunito Sans Black"/>
              </a:defRPr>
            </a:lvl3pPr>
            <a:lvl4pPr lvl="3" algn="ctr">
              <a:spcBef>
                <a:spcPts val="0"/>
              </a:spcBef>
              <a:spcAft>
                <a:spcPts val="0"/>
              </a:spcAft>
              <a:buSzPts val="5200"/>
              <a:buFont typeface="Nunito Sans Black"/>
              <a:buNone/>
              <a:defRPr sz="5200">
                <a:latin typeface="Nunito Sans Black"/>
                <a:ea typeface="Nunito Sans Black"/>
                <a:cs typeface="Nunito Sans Black"/>
                <a:sym typeface="Nunito Sans Black"/>
              </a:defRPr>
            </a:lvl4pPr>
            <a:lvl5pPr lvl="4" algn="ctr">
              <a:spcBef>
                <a:spcPts val="0"/>
              </a:spcBef>
              <a:spcAft>
                <a:spcPts val="0"/>
              </a:spcAft>
              <a:buSzPts val="5200"/>
              <a:buFont typeface="Nunito Sans Black"/>
              <a:buNone/>
              <a:defRPr sz="5200">
                <a:latin typeface="Nunito Sans Black"/>
                <a:ea typeface="Nunito Sans Black"/>
                <a:cs typeface="Nunito Sans Black"/>
                <a:sym typeface="Nunito Sans Black"/>
              </a:defRPr>
            </a:lvl5pPr>
            <a:lvl6pPr lvl="5" algn="ctr">
              <a:spcBef>
                <a:spcPts val="0"/>
              </a:spcBef>
              <a:spcAft>
                <a:spcPts val="0"/>
              </a:spcAft>
              <a:buSzPts val="5200"/>
              <a:buFont typeface="Nunito Sans Black"/>
              <a:buNone/>
              <a:defRPr sz="5200">
                <a:latin typeface="Nunito Sans Black"/>
                <a:ea typeface="Nunito Sans Black"/>
                <a:cs typeface="Nunito Sans Black"/>
                <a:sym typeface="Nunito Sans Black"/>
              </a:defRPr>
            </a:lvl6pPr>
            <a:lvl7pPr lvl="6" algn="ctr">
              <a:spcBef>
                <a:spcPts val="0"/>
              </a:spcBef>
              <a:spcAft>
                <a:spcPts val="0"/>
              </a:spcAft>
              <a:buSzPts val="5200"/>
              <a:buFont typeface="Nunito Sans Black"/>
              <a:buNone/>
              <a:defRPr sz="5200">
                <a:latin typeface="Nunito Sans Black"/>
                <a:ea typeface="Nunito Sans Black"/>
                <a:cs typeface="Nunito Sans Black"/>
                <a:sym typeface="Nunito Sans Black"/>
              </a:defRPr>
            </a:lvl7pPr>
            <a:lvl8pPr lvl="7" algn="ctr">
              <a:spcBef>
                <a:spcPts val="0"/>
              </a:spcBef>
              <a:spcAft>
                <a:spcPts val="0"/>
              </a:spcAft>
              <a:buSzPts val="5200"/>
              <a:buFont typeface="Nunito Sans Black"/>
              <a:buNone/>
              <a:defRPr sz="5200">
                <a:latin typeface="Nunito Sans Black"/>
                <a:ea typeface="Nunito Sans Black"/>
                <a:cs typeface="Nunito Sans Black"/>
                <a:sym typeface="Nunito Sans Black"/>
              </a:defRPr>
            </a:lvl8pPr>
            <a:lvl9pPr lvl="8" algn="ctr">
              <a:spcBef>
                <a:spcPts val="0"/>
              </a:spcBef>
              <a:spcAft>
                <a:spcPts val="0"/>
              </a:spcAft>
              <a:buSzPts val="5200"/>
              <a:buFont typeface="Nunito Sans Black"/>
              <a:buNone/>
              <a:defRPr sz="5200">
                <a:latin typeface="Nunito Sans Black"/>
                <a:ea typeface="Nunito Sans Black"/>
                <a:cs typeface="Nunito Sans Black"/>
                <a:sym typeface="Nunito Sans Black"/>
              </a:defRPr>
            </a:lvl9pPr>
          </a:lstStyle>
          <a:p>
            <a:endParaRPr/>
          </a:p>
        </p:txBody>
      </p:sp>
      <p:sp>
        <p:nvSpPr>
          <p:cNvPr id="11" name="Google Shape;11;p2"/>
          <p:cNvSpPr txBox="1">
            <a:spLocks noGrp="1"/>
          </p:cNvSpPr>
          <p:nvPr>
            <p:ph type="subTitle" idx="1"/>
          </p:nvPr>
        </p:nvSpPr>
        <p:spPr>
          <a:xfrm>
            <a:off x="311700" y="2834125"/>
            <a:ext cx="5594700" cy="792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45"/>
        <p:cNvGrpSpPr/>
        <p:nvPr/>
      </p:nvGrpSpPr>
      <p:grpSpPr>
        <a:xfrm>
          <a:off x="0" y="0"/>
          <a:ext cx="0" cy="0"/>
          <a:chOff x="0" y="0"/>
          <a:chExt cx="0" cy="0"/>
        </a:xfrm>
      </p:grpSpPr>
      <p:sp>
        <p:nvSpPr>
          <p:cNvPr id="46" name="Google Shape;4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7" name="Google Shape;47;p11"/>
          <p:cNvSpPr/>
          <p:nvPr/>
        </p:nvSpPr>
        <p:spPr>
          <a:xfrm>
            <a:off x="0" y="-125"/>
            <a:ext cx="4572000" cy="5143500"/>
          </a:xfrm>
          <a:prstGeom prst="rect">
            <a:avLst/>
          </a:prstGeom>
          <a:solidFill>
            <a:srgbClr val="C50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1"/>
          <p:cNvSpPr txBox="1">
            <a:spLocks noGrp="1"/>
          </p:cNvSpPr>
          <p:nvPr>
            <p:ph type="body" idx="1"/>
          </p:nvPr>
        </p:nvSpPr>
        <p:spPr>
          <a:xfrm>
            <a:off x="367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49" name="Google Shape;49;p11"/>
          <p:cNvSpPr txBox="1">
            <a:spLocks noGrp="1"/>
          </p:cNvSpPr>
          <p:nvPr>
            <p:ph type="title"/>
          </p:nvPr>
        </p:nvSpPr>
        <p:spPr>
          <a:xfrm>
            <a:off x="4844825" y="1169250"/>
            <a:ext cx="4045200" cy="1482300"/>
          </a:xfrm>
          <a:prstGeom prst="rect">
            <a:avLst/>
          </a:prstGeom>
        </p:spPr>
        <p:txBody>
          <a:bodyPr spcFirstLastPara="1" wrap="square" lIns="91425" tIns="91425" rIns="91425" bIns="91425" anchor="b" anchorCtr="0">
            <a:normAutofit/>
          </a:bodyPr>
          <a:lstStyle>
            <a:lvl1pPr lvl="0" rtl="0">
              <a:spcBef>
                <a:spcPts val="0"/>
              </a:spcBef>
              <a:spcAft>
                <a:spcPts val="0"/>
              </a:spcAft>
              <a:buClr>
                <a:srgbClr val="212121"/>
              </a:buClr>
              <a:buSzPts val="4200"/>
              <a:buFont typeface="Nunito Sans ExtraBold"/>
              <a:buNone/>
              <a:defRPr sz="4200" b="0">
                <a:solidFill>
                  <a:srgbClr val="212121"/>
                </a:solidFill>
                <a:latin typeface="Nunito Sans ExtraBold"/>
                <a:ea typeface="Nunito Sans ExtraBold"/>
                <a:cs typeface="Nunito Sans ExtraBold"/>
                <a:sym typeface="Nunito Sans ExtraBold"/>
              </a:defRPr>
            </a:lvl1pPr>
            <a:lvl2pPr lvl="1" algn="ctr" rtl="0">
              <a:spcBef>
                <a:spcPts val="0"/>
              </a:spcBef>
              <a:spcAft>
                <a:spcPts val="0"/>
              </a:spcAft>
              <a:buClr>
                <a:srgbClr val="212121"/>
              </a:buClr>
              <a:buSzPts val="4200"/>
              <a:buNone/>
              <a:defRPr sz="4200">
                <a:solidFill>
                  <a:srgbClr val="212121"/>
                </a:solidFill>
              </a:defRPr>
            </a:lvl2pPr>
            <a:lvl3pPr lvl="2" algn="ctr" rtl="0">
              <a:spcBef>
                <a:spcPts val="0"/>
              </a:spcBef>
              <a:spcAft>
                <a:spcPts val="0"/>
              </a:spcAft>
              <a:buClr>
                <a:srgbClr val="212121"/>
              </a:buClr>
              <a:buSzPts val="4200"/>
              <a:buNone/>
              <a:defRPr sz="4200">
                <a:solidFill>
                  <a:srgbClr val="212121"/>
                </a:solidFill>
              </a:defRPr>
            </a:lvl3pPr>
            <a:lvl4pPr lvl="3" algn="ctr" rtl="0">
              <a:spcBef>
                <a:spcPts val="0"/>
              </a:spcBef>
              <a:spcAft>
                <a:spcPts val="0"/>
              </a:spcAft>
              <a:buClr>
                <a:srgbClr val="212121"/>
              </a:buClr>
              <a:buSzPts val="4200"/>
              <a:buNone/>
              <a:defRPr sz="4200">
                <a:solidFill>
                  <a:srgbClr val="212121"/>
                </a:solidFill>
              </a:defRPr>
            </a:lvl4pPr>
            <a:lvl5pPr lvl="4" algn="ctr" rtl="0">
              <a:spcBef>
                <a:spcPts val="0"/>
              </a:spcBef>
              <a:spcAft>
                <a:spcPts val="0"/>
              </a:spcAft>
              <a:buClr>
                <a:srgbClr val="212121"/>
              </a:buClr>
              <a:buSzPts val="4200"/>
              <a:buNone/>
              <a:defRPr sz="4200">
                <a:solidFill>
                  <a:srgbClr val="212121"/>
                </a:solidFill>
              </a:defRPr>
            </a:lvl5pPr>
            <a:lvl6pPr lvl="5" algn="ctr" rtl="0">
              <a:spcBef>
                <a:spcPts val="0"/>
              </a:spcBef>
              <a:spcAft>
                <a:spcPts val="0"/>
              </a:spcAft>
              <a:buClr>
                <a:srgbClr val="212121"/>
              </a:buClr>
              <a:buSzPts val="4200"/>
              <a:buNone/>
              <a:defRPr sz="4200">
                <a:solidFill>
                  <a:srgbClr val="212121"/>
                </a:solidFill>
              </a:defRPr>
            </a:lvl6pPr>
            <a:lvl7pPr lvl="6" algn="ctr" rtl="0">
              <a:spcBef>
                <a:spcPts val="0"/>
              </a:spcBef>
              <a:spcAft>
                <a:spcPts val="0"/>
              </a:spcAft>
              <a:buClr>
                <a:srgbClr val="212121"/>
              </a:buClr>
              <a:buSzPts val="4200"/>
              <a:buNone/>
              <a:defRPr sz="4200">
                <a:solidFill>
                  <a:srgbClr val="212121"/>
                </a:solidFill>
              </a:defRPr>
            </a:lvl7pPr>
            <a:lvl8pPr lvl="7" algn="ctr" rtl="0">
              <a:spcBef>
                <a:spcPts val="0"/>
              </a:spcBef>
              <a:spcAft>
                <a:spcPts val="0"/>
              </a:spcAft>
              <a:buClr>
                <a:srgbClr val="212121"/>
              </a:buClr>
              <a:buSzPts val="4200"/>
              <a:buNone/>
              <a:defRPr sz="4200">
                <a:solidFill>
                  <a:srgbClr val="212121"/>
                </a:solidFill>
              </a:defRPr>
            </a:lvl8pPr>
            <a:lvl9pPr lvl="8" algn="ctr" rtl="0">
              <a:spcBef>
                <a:spcPts val="0"/>
              </a:spcBef>
              <a:spcAft>
                <a:spcPts val="0"/>
              </a:spcAft>
              <a:buClr>
                <a:srgbClr val="212121"/>
              </a:buClr>
              <a:buSzPts val="4200"/>
              <a:buNone/>
              <a:defRPr sz="4200">
                <a:solidFill>
                  <a:srgbClr val="212121"/>
                </a:solidFill>
              </a:defRPr>
            </a:lvl9pPr>
          </a:lstStyle>
          <a:p>
            <a:endParaRPr/>
          </a:p>
        </p:txBody>
      </p:sp>
      <p:sp>
        <p:nvSpPr>
          <p:cNvPr id="50" name="Google Shape;50;p11"/>
          <p:cNvSpPr txBox="1">
            <a:spLocks noGrp="1"/>
          </p:cNvSpPr>
          <p:nvPr>
            <p:ph type="subTitle" idx="2"/>
          </p:nvPr>
        </p:nvSpPr>
        <p:spPr>
          <a:xfrm>
            <a:off x="4844825" y="2739150"/>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212121"/>
              </a:buClr>
              <a:buSzPts val="2100"/>
              <a:buNone/>
              <a:defRPr sz="2100">
                <a:solidFill>
                  <a:srgbClr val="212121"/>
                </a:solidFill>
              </a:defRPr>
            </a:lvl1pPr>
            <a:lvl2pPr lvl="1" algn="ctr" rtl="0">
              <a:lnSpc>
                <a:spcPct val="100000"/>
              </a:lnSpc>
              <a:spcBef>
                <a:spcPts val="0"/>
              </a:spcBef>
              <a:spcAft>
                <a:spcPts val="0"/>
              </a:spcAft>
              <a:buClr>
                <a:srgbClr val="212121"/>
              </a:buClr>
              <a:buSzPts val="2100"/>
              <a:buNone/>
              <a:defRPr sz="2100">
                <a:solidFill>
                  <a:srgbClr val="212121"/>
                </a:solidFill>
              </a:defRPr>
            </a:lvl2pPr>
            <a:lvl3pPr lvl="2" algn="ctr" rtl="0">
              <a:lnSpc>
                <a:spcPct val="100000"/>
              </a:lnSpc>
              <a:spcBef>
                <a:spcPts val="0"/>
              </a:spcBef>
              <a:spcAft>
                <a:spcPts val="0"/>
              </a:spcAft>
              <a:buClr>
                <a:srgbClr val="212121"/>
              </a:buClr>
              <a:buSzPts val="2100"/>
              <a:buNone/>
              <a:defRPr sz="2100">
                <a:solidFill>
                  <a:srgbClr val="212121"/>
                </a:solidFill>
              </a:defRPr>
            </a:lvl3pPr>
            <a:lvl4pPr lvl="3" algn="ctr" rtl="0">
              <a:lnSpc>
                <a:spcPct val="100000"/>
              </a:lnSpc>
              <a:spcBef>
                <a:spcPts val="0"/>
              </a:spcBef>
              <a:spcAft>
                <a:spcPts val="0"/>
              </a:spcAft>
              <a:buClr>
                <a:srgbClr val="212121"/>
              </a:buClr>
              <a:buSzPts val="2100"/>
              <a:buNone/>
              <a:defRPr sz="2100">
                <a:solidFill>
                  <a:srgbClr val="212121"/>
                </a:solidFill>
              </a:defRPr>
            </a:lvl4pPr>
            <a:lvl5pPr lvl="4" algn="ctr" rtl="0">
              <a:lnSpc>
                <a:spcPct val="100000"/>
              </a:lnSpc>
              <a:spcBef>
                <a:spcPts val="0"/>
              </a:spcBef>
              <a:spcAft>
                <a:spcPts val="0"/>
              </a:spcAft>
              <a:buClr>
                <a:srgbClr val="212121"/>
              </a:buClr>
              <a:buSzPts val="2100"/>
              <a:buNone/>
              <a:defRPr sz="2100">
                <a:solidFill>
                  <a:srgbClr val="212121"/>
                </a:solidFill>
              </a:defRPr>
            </a:lvl5pPr>
            <a:lvl6pPr lvl="5" algn="ctr" rtl="0">
              <a:lnSpc>
                <a:spcPct val="100000"/>
              </a:lnSpc>
              <a:spcBef>
                <a:spcPts val="0"/>
              </a:spcBef>
              <a:spcAft>
                <a:spcPts val="0"/>
              </a:spcAft>
              <a:buClr>
                <a:srgbClr val="212121"/>
              </a:buClr>
              <a:buSzPts val="2100"/>
              <a:buNone/>
              <a:defRPr sz="2100">
                <a:solidFill>
                  <a:srgbClr val="212121"/>
                </a:solidFill>
              </a:defRPr>
            </a:lvl6pPr>
            <a:lvl7pPr lvl="6" algn="ctr" rtl="0">
              <a:lnSpc>
                <a:spcPct val="100000"/>
              </a:lnSpc>
              <a:spcBef>
                <a:spcPts val="0"/>
              </a:spcBef>
              <a:spcAft>
                <a:spcPts val="0"/>
              </a:spcAft>
              <a:buClr>
                <a:srgbClr val="212121"/>
              </a:buClr>
              <a:buSzPts val="2100"/>
              <a:buNone/>
              <a:defRPr sz="2100">
                <a:solidFill>
                  <a:srgbClr val="212121"/>
                </a:solidFill>
              </a:defRPr>
            </a:lvl7pPr>
            <a:lvl8pPr lvl="7" algn="ctr" rtl="0">
              <a:lnSpc>
                <a:spcPct val="100000"/>
              </a:lnSpc>
              <a:spcBef>
                <a:spcPts val="0"/>
              </a:spcBef>
              <a:spcAft>
                <a:spcPts val="0"/>
              </a:spcAft>
              <a:buClr>
                <a:srgbClr val="212121"/>
              </a:buClr>
              <a:buSzPts val="2100"/>
              <a:buNone/>
              <a:defRPr sz="2100">
                <a:solidFill>
                  <a:srgbClr val="212121"/>
                </a:solidFill>
              </a:defRPr>
            </a:lvl8pPr>
            <a:lvl9pPr lvl="8" algn="ctr" rtl="0">
              <a:lnSpc>
                <a:spcPct val="100000"/>
              </a:lnSpc>
              <a:spcBef>
                <a:spcPts val="0"/>
              </a:spcBef>
              <a:spcAft>
                <a:spcPts val="0"/>
              </a:spcAft>
              <a:buClr>
                <a:srgbClr val="212121"/>
              </a:buClr>
              <a:buSzPts val="2100"/>
              <a:buNone/>
              <a:defRPr sz="2100">
                <a:solidFill>
                  <a:srgbClr val="21212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3" name="Google Shape;53;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0"/>
        <p:cNvGrpSpPr/>
        <p:nvPr/>
      </p:nvGrpSpPr>
      <p:grpSpPr>
        <a:xfrm>
          <a:off x="0" y="0"/>
          <a:ext cx="0" cy="0"/>
          <a:chOff x="0" y="0"/>
          <a:chExt cx="0" cy="0"/>
        </a:xfrm>
      </p:grpSpPr>
      <p:sp>
        <p:nvSpPr>
          <p:cNvPr id="61" name="Google Shape;61;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15"/>
          <p:cNvSpPr txBox="1">
            <a:spLocks noGrp="1"/>
          </p:cNvSpPr>
          <p:nvPr>
            <p:ph type="title"/>
          </p:nvPr>
        </p:nvSpPr>
        <p:spPr>
          <a:xfrm>
            <a:off x="628650" y="275656"/>
            <a:ext cx="7886700" cy="5001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Nunito Sans ExtraBold"/>
              <a:buNone/>
              <a:defRPr b="0">
                <a:latin typeface="Nunito Sans ExtraBold"/>
                <a:ea typeface="Nunito Sans ExtraBold"/>
                <a:cs typeface="Nunito Sans ExtraBold"/>
                <a:sym typeface="Nunito Sans ExtraBol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5"/>
          <p:cNvSpPr txBox="1">
            <a:spLocks noGrp="1"/>
          </p:cNvSpPr>
          <p:nvPr>
            <p:ph type="body" idx="1"/>
          </p:nvPr>
        </p:nvSpPr>
        <p:spPr>
          <a:xfrm>
            <a:off x="628650" y="922946"/>
            <a:ext cx="7886700" cy="3696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rgbClr val="C5050C"/>
        </a:solid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Font typeface="Nunito Sans ExtraBold"/>
              <a:buNone/>
              <a:defRPr sz="4800" b="0">
                <a:latin typeface="Nunito Sans ExtraBold"/>
                <a:ea typeface="Nunito Sans ExtraBold"/>
                <a:cs typeface="Nunito Sans ExtraBold"/>
                <a:sym typeface="Nunito Sans ExtraBold"/>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10"/>
          <p:cNvSpPr/>
          <p:nvPr/>
        </p:nvSpPr>
        <p:spPr>
          <a:xfrm>
            <a:off x="4572000" y="-125"/>
            <a:ext cx="4572000" cy="5143500"/>
          </a:xfrm>
          <a:prstGeom prst="rect">
            <a:avLst/>
          </a:prstGeom>
          <a:solidFill>
            <a:srgbClr val="C50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spcBef>
                <a:spcPts val="0"/>
              </a:spcBef>
              <a:spcAft>
                <a:spcPts val="0"/>
              </a:spcAft>
              <a:buSzPts val="4200"/>
              <a:buFont typeface="Nunito Sans ExtraBold"/>
              <a:buNone/>
              <a:defRPr sz="4200" b="0">
                <a:latin typeface="Nunito Sans ExtraBold"/>
                <a:ea typeface="Nunito Sans ExtraBold"/>
                <a:cs typeface="Nunito Sans ExtraBold"/>
                <a:sym typeface="Nunito Sans ExtraBold"/>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1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Nunito Sans"/>
              <a:buNone/>
              <a:defRPr sz="2800" b="1">
                <a:solidFill>
                  <a:schemeClr val="dk1"/>
                </a:solidFill>
                <a:latin typeface="Nunito Sans"/>
                <a:ea typeface="Nunito Sans"/>
                <a:cs typeface="Nunito Sans"/>
                <a:sym typeface="Nunito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SzPts val="1800"/>
              <a:buFont typeface="Nunito Sans"/>
              <a:buChar char="●"/>
              <a:defRPr sz="1800">
                <a:latin typeface="Nunito Sans"/>
                <a:ea typeface="Nunito Sans"/>
                <a:cs typeface="Nunito Sans"/>
                <a:sym typeface="Nunito Sans"/>
              </a:defRPr>
            </a:lvl1pPr>
            <a:lvl2pPr marL="914400" lvl="1" indent="-317500">
              <a:lnSpc>
                <a:spcPct val="115000"/>
              </a:lnSpc>
              <a:spcBef>
                <a:spcPts val="0"/>
              </a:spcBef>
              <a:spcAft>
                <a:spcPts val="0"/>
              </a:spcAft>
              <a:buSzPts val="1400"/>
              <a:buFont typeface="Nunito Sans"/>
              <a:buChar char="○"/>
              <a:defRPr>
                <a:latin typeface="Nunito Sans"/>
                <a:ea typeface="Nunito Sans"/>
                <a:cs typeface="Nunito Sans"/>
                <a:sym typeface="Nunito Sans"/>
              </a:defRPr>
            </a:lvl2pPr>
            <a:lvl3pPr marL="1371600" lvl="2" indent="-317500">
              <a:lnSpc>
                <a:spcPct val="115000"/>
              </a:lnSpc>
              <a:spcBef>
                <a:spcPts val="0"/>
              </a:spcBef>
              <a:spcAft>
                <a:spcPts val="0"/>
              </a:spcAft>
              <a:buSzPts val="1400"/>
              <a:buFont typeface="Nunito Sans"/>
              <a:buChar char="■"/>
              <a:defRPr>
                <a:latin typeface="Nunito Sans"/>
                <a:ea typeface="Nunito Sans"/>
                <a:cs typeface="Nunito Sans"/>
                <a:sym typeface="Nunito Sans"/>
              </a:defRPr>
            </a:lvl3pPr>
            <a:lvl4pPr marL="1828800" lvl="3" indent="-317500">
              <a:lnSpc>
                <a:spcPct val="115000"/>
              </a:lnSpc>
              <a:spcBef>
                <a:spcPts val="0"/>
              </a:spcBef>
              <a:spcAft>
                <a:spcPts val="0"/>
              </a:spcAft>
              <a:buSzPts val="1400"/>
              <a:buFont typeface="Nunito Sans"/>
              <a:buChar char="●"/>
              <a:defRPr>
                <a:latin typeface="Nunito Sans"/>
                <a:ea typeface="Nunito Sans"/>
                <a:cs typeface="Nunito Sans"/>
                <a:sym typeface="Nunito Sans"/>
              </a:defRPr>
            </a:lvl4pPr>
            <a:lvl5pPr marL="2286000" lvl="4" indent="-317500">
              <a:lnSpc>
                <a:spcPct val="115000"/>
              </a:lnSpc>
              <a:spcBef>
                <a:spcPts val="0"/>
              </a:spcBef>
              <a:spcAft>
                <a:spcPts val="0"/>
              </a:spcAft>
              <a:buSzPts val="1400"/>
              <a:buFont typeface="Nunito Sans"/>
              <a:buChar char="○"/>
              <a:defRPr>
                <a:latin typeface="Nunito Sans"/>
                <a:ea typeface="Nunito Sans"/>
                <a:cs typeface="Nunito Sans"/>
                <a:sym typeface="Nunito Sans"/>
              </a:defRPr>
            </a:lvl5pPr>
            <a:lvl6pPr marL="2743200" lvl="5" indent="-317500">
              <a:lnSpc>
                <a:spcPct val="115000"/>
              </a:lnSpc>
              <a:spcBef>
                <a:spcPts val="0"/>
              </a:spcBef>
              <a:spcAft>
                <a:spcPts val="0"/>
              </a:spcAft>
              <a:buSzPts val="1400"/>
              <a:buFont typeface="Nunito Sans"/>
              <a:buChar char="■"/>
              <a:defRPr>
                <a:latin typeface="Nunito Sans"/>
                <a:ea typeface="Nunito Sans"/>
                <a:cs typeface="Nunito Sans"/>
                <a:sym typeface="Nunito Sans"/>
              </a:defRPr>
            </a:lvl6pPr>
            <a:lvl7pPr marL="3200400" lvl="6" indent="-317500">
              <a:lnSpc>
                <a:spcPct val="115000"/>
              </a:lnSpc>
              <a:spcBef>
                <a:spcPts val="0"/>
              </a:spcBef>
              <a:spcAft>
                <a:spcPts val="0"/>
              </a:spcAft>
              <a:buSzPts val="1400"/>
              <a:buFont typeface="Nunito Sans"/>
              <a:buChar char="●"/>
              <a:defRPr>
                <a:latin typeface="Nunito Sans"/>
                <a:ea typeface="Nunito Sans"/>
                <a:cs typeface="Nunito Sans"/>
                <a:sym typeface="Nunito Sans"/>
              </a:defRPr>
            </a:lvl7pPr>
            <a:lvl8pPr marL="3657600" lvl="7" indent="-317500">
              <a:lnSpc>
                <a:spcPct val="115000"/>
              </a:lnSpc>
              <a:spcBef>
                <a:spcPts val="0"/>
              </a:spcBef>
              <a:spcAft>
                <a:spcPts val="0"/>
              </a:spcAft>
              <a:buSzPts val="1400"/>
              <a:buFont typeface="Nunito Sans"/>
              <a:buChar char="○"/>
              <a:defRPr>
                <a:latin typeface="Nunito Sans"/>
                <a:ea typeface="Nunito Sans"/>
                <a:cs typeface="Nunito Sans"/>
                <a:sym typeface="Nunito Sans"/>
              </a:defRPr>
            </a:lvl8pPr>
            <a:lvl9pPr marL="4114800" lvl="8" indent="-317500">
              <a:lnSpc>
                <a:spcPct val="115000"/>
              </a:lnSpc>
              <a:spcBef>
                <a:spcPts val="0"/>
              </a:spcBef>
              <a:spcAft>
                <a:spcPts val="0"/>
              </a:spcAft>
              <a:buSzPts val="1400"/>
              <a:buFont typeface="Nunito Sans"/>
              <a:buChar char="■"/>
              <a:defRPr>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2" name="Title 1">
            <a:extLst>
              <a:ext uri="{FF2B5EF4-FFF2-40B4-BE49-F238E27FC236}">
                <a16:creationId xmlns:a16="http://schemas.microsoft.com/office/drawing/2014/main" id="{67687D49-42F6-724D-89A6-34422F05AB5C}"/>
              </a:ext>
            </a:extLst>
          </p:cNvPr>
          <p:cNvSpPr>
            <a:spLocks noGrp="1"/>
          </p:cNvSpPr>
          <p:nvPr>
            <p:ph type="ctrTitle"/>
          </p:nvPr>
        </p:nvSpPr>
        <p:spPr>
          <a:xfrm>
            <a:off x="370100" y="1317795"/>
            <a:ext cx="5533200" cy="2052600"/>
          </a:xfrm>
        </p:spPr>
        <p:txBody>
          <a:bodyPr/>
          <a:lstStyle/>
          <a:p>
            <a:r>
              <a:rPr lang="en-US" dirty="0"/>
              <a:t>Design Community </a:t>
            </a:r>
          </a:p>
        </p:txBody>
      </p:sp>
      <p:pic>
        <p:nvPicPr>
          <p:cNvPr id="68" name="Google Shape;68;p16" descr="A group of woodland creatures including the Design Community Badger"/>
          <p:cNvPicPr preferRelativeResize="0"/>
          <p:nvPr/>
        </p:nvPicPr>
        <p:blipFill>
          <a:blip r:embed="rId3">
            <a:alphaModFix/>
          </a:blip>
          <a:stretch>
            <a:fillRect/>
          </a:stretch>
        </p:blipFill>
        <p:spPr>
          <a:xfrm>
            <a:off x="3896150" y="-62400"/>
            <a:ext cx="5369298" cy="5369298"/>
          </a:xfrm>
          <a:prstGeom prst="rect">
            <a:avLst/>
          </a:prstGeom>
          <a:noFill/>
          <a:ln>
            <a:noFill/>
          </a:ln>
        </p:spPr>
      </p:pic>
      <p:pic>
        <p:nvPicPr>
          <p:cNvPr id="71" name="Google Shape;71;p16" title="UW-Madison Crest"/>
          <p:cNvPicPr preferRelativeResize="0"/>
          <p:nvPr/>
        </p:nvPicPr>
        <p:blipFill>
          <a:blip r:embed="rId4">
            <a:alphaModFix/>
          </a:blip>
          <a:stretch>
            <a:fillRect/>
          </a:stretch>
        </p:blipFill>
        <p:spPr>
          <a:xfrm>
            <a:off x="486450" y="4164500"/>
            <a:ext cx="348275" cy="547550"/>
          </a:xfrm>
          <a:prstGeom prst="rect">
            <a:avLst/>
          </a:prstGeom>
          <a:noFill/>
          <a:ln>
            <a:noFill/>
          </a:ln>
        </p:spPr>
      </p:pic>
      <p:sp>
        <p:nvSpPr>
          <p:cNvPr id="69" name="Google Shape;69;p16"/>
          <p:cNvSpPr txBox="1"/>
          <p:nvPr/>
        </p:nvSpPr>
        <p:spPr>
          <a:xfrm>
            <a:off x="818175" y="4333588"/>
            <a:ext cx="4415700" cy="4035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200">
                <a:solidFill>
                  <a:srgbClr val="000000"/>
                </a:solidFill>
                <a:latin typeface="Nunito Sans"/>
                <a:ea typeface="Nunito Sans"/>
                <a:cs typeface="Nunito Sans"/>
                <a:sym typeface="Nunito Sans"/>
              </a:rPr>
              <a:t>University of Wisconsin-Madison</a:t>
            </a:r>
            <a:endParaRPr sz="1200">
              <a:solidFill>
                <a:srgbClr val="000000"/>
              </a:solidFill>
              <a:latin typeface="Nunito Sans"/>
              <a:ea typeface="Nunito Sans"/>
              <a:cs typeface="Nunito Sans"/>
              <a:sym typeface="Nunito Sans"/>
            </a:endParaRPr>
          </a:p>
        </p:txBody>
      </p:sp>
      <p:sp>
        <p:nvSpPr>
          <p:cNvPr id="72" name="Google Shape;72;p16"/>
          <p:cNvSpPr txBox="1"/>
          <p:nvPr/>
        </p:nvSpPr>
        <p:spPr>
          <a:xfrm>
            <a:off x="818175" y="4139463"/>
            <a:ext cx="4415700" cy="4035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n" sz="1200" b="1">
                <a:solidFill>
                  <a:srgbClr val="000000"/>
                </a:solidFill>
                <a:latin typeface="Nunito Sans"/>
                <a:ea typeface="Nunito Sans"/>
                <a:cs typeface="Nunito Sans"/>
                <a:sym typeface="Nunito Sans"/>
              </a:rPr>
              <a:t>Presented by the Center for User Experience </a:t>
            </a:r>
            <a:endParaRPr sz="1200" b="1">
              <a:solidFill>
                <a:srgbClr val="000000"/>
              </a:solidFill>
              <a:latin typeface="Nunito Sans"/>
              <a:ea typeface="Nunito Sans"/>
              <a:cs typeface="Nunito Sans"/>
              <a:sym typeface="Nuni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2" name="Title 1">
            <a:extLst>
              <a:ext uri="{FF2B5EF4-FFF2-40B4-BE49-F238E27FC236}">
                <a16:creationId xmlns:a16="http://schemas.microsoft.com/office/drawing/2014/main" id="{7D41A0ED-3009-6F40-B8A7-A4BBDE5F45C7}"/>
              </a:ext>
            </a:extLst>
          </p:cNvPr>
          <p:cNvSpPr>
            <a:spLocks noGrp="1"/>
          </p:cNvSpPr>
          <p:nvPr>
            <p:ph type="title"/>
          </p:nvPr>
        </p:nvSpPr>
        <p:spPr>
          <a:xfrm>
            <a:off x="1282227" y="853675"/>
            <a:ext cx="4045200" cy="1482300"/>
          </a:xfrm>
        </p:spPr>
        <p:txBody>
          <a:bodyPr/>
          <a:lstStyle/>
          <a:p>
            <a:r>
              <a:rPr lang="en-US" dirty="0">
                <a:solidFill>
                  <a:schemeClr val="bg1"/>
                </a:solidFill>
              </a:rPr>
              <a:t>Hello</a:t>
            </a:r>
          </a:p>
        </p:txBody>
      </p:sp>
      <p:sp>
        <p:nvSpPr>
          <p:cNvPr id="80" name="Google Shape;80;p17"/>
          <p:cNvSpPr txBox="1"/>
          <p:nvPr/>
        </p:nvSpPr>
        <p:spPr>
          <a:xfrm>
            <a:off x="240950" y="2807525"/>
            <a:ext cx="4045200" cy="12351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1200"/>
              </a:spcAft>
              <a:buNone/>
            </a:pPr>
            <a:r>
              <a:rPr lang="en" sz="1800">
                <a:solidFill>
                  <a:srgbClr val="FFFFFF"/>
                </a:solidFill>
                <a:latin typeface="Poppins"/>
                <a:ea typeface="Poppins"/>
                <a:cs typeface="Poppins"/>
                <a:sym typeface="Poppins"/>
              </a:rPr>
              <a:t>Design a better tomorrow </a:t>
            </a:r>
            <a:br>
              <a:rPr lang="en" sz="1800">
                <a:solidFill>
                  <a:srgbClr val="FFFFFF"/>
                </a:solidFill>
                <a:latin typeface="Poppins"/>
                <a:ea typeface="Poppins"/>
                <a:cs typeface="Poppins"/>
                <a:sym typeface="Poppins"/>
              </a:rPr>
            </a:br>
            <a:r>
              <a:rPr lang="en" sz="1800">
                <a:solidFill>
                  <a:srgbClr val="FFFFFF"/>
                </a:solidFill>
                <a:latin typeface="Poppins"/>
                <a:ea typeface="Poppins"/>
                <a:cs typeface="Poppins"/>
                <a:sym typeface="Poppins"/>
              </a:rPr>
              <a:t>for UW-Madison</a:t>
            </a:r>
            <a:endParaRPr sz="1800">
              <a:solidFill>
                <a:srgbClr val="FFFFFF"/>
              </a:solidFill>
              <a:latin typeface="Poppins"/>
              <a:ea typeface="Poppins"/>
              <a:cs typeface="Poppins"/>
              <a:sym typeface="Poppins"/>
            </a:endParaRPr>
          </a:p>
        </p:txBody>
      </p:sp>
      <p:pic>
        <p:nvPicPr>
          <p:cNvPr id="83" name="Google Shape;83;p17" descr="The Design Community Badger interacting with a butterfly"/>
          <p:cNvPicPr preferRelativeResize="0"/>
          <p:nvPr/>
        </p:nvPicPr>
        <p:blipFill>
          <a:blip r:embed="rId3">
            <a:alphaModFix/>
          </a:blip>
          <a:stretch>
            <a:fillRect/>
          </a:stretch>
        </p:blipFill>
        <p:spPr>
          <a:xfrm>
            <a:off x="4286150" y="-12"/>
            <a:ext cx="5143501"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1700" y="1544550"/>
            <a:ext cx="3608400" cy="205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220" b="0" dirty="0">
                <a:latin typeface="Nunito Sans ExtraBold"/>
                <a:ea typeface="Nunito Sans ExtraBold"/>
                <a:cs typeface="Nunito Sans ExtraBold"/>
                <a:sym typeface="Nunito Sans ExtraBold"/>
              </a:rPr>
              <a:t>What’s happening today?</a:t>
            </a:r>
            <a:endParaRPr sz="4220" b="0" dirty="0">
              <a:latin typeface="Nunito Sans ExtraBold"/>
              <a:ea typeface="Nunito Sans ExtraBold"/>
              <a:cs typeface="Nunito Sans ExtraBold"/>
              <a:sym typeface="Nunito Sans ExtraBold"/>
            </a:endParaRPr>
          </a:p>
        </p:txBody>
      </p:sp>
      <p:sp>
        <p:nvSpPr>
          <p:cNvPr id="90" name="Google Shape;90;p18"/>
          <p:cNvSpPr txBox="1"/>
          <p:nvPr/>
        </p:nvSpPr>
        <p:spPr>
          <a:xfrm>
            <a:off x="4525925" y="718800"/>
            <a:ext cx="7101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b="1">
                <a:solidFill>
                  <a:schemeClr val="lt1"/>
                </a:solidFill>
                <a:latin typeface="Nunito Sans"/>
                <a:ea typeface="Nunito Sans"/>
                <a:cs typeface="Nunito Sans"/>
                <a:sym typeface="Nunito Sans"/>
              </a:rPr>
              <a:t>1</a:t>
            </a:r>
            <a:endParaRPr sz="2600" b="1">
              <a:solidFill>
                <a:schemeClr val="lt1"/>
              </a:solidFill>
              <a:latin typeface="Nunito Sans"/>
              <a:ea typeface="Nunito Sans"/>
              <a:cs typeface="Nunito Sans"/>
              <a:sym typeface="Nunito Sans"/>
            </a:endParaRPr>
          </a:p>
        </p:txBody>
      </p:sp>
      <p:sp>
        <p:nvSpPr>
          <p:cNvPr id="89" name="Google Shape;89;p18"/>
          <p:cNvSpPr txBox="1"/>
          <p:nvPr/>
        </p:nvSpPr>
        <p:spPr>
          <a:xfrm>
            <a:off x="5236025" y="808833"/>
            <a:ext cx="4086000" cy="43710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1200"/>
              </a:spcAft>
              <a:buNone/>
            </a:pPr>
            <a:r>
              <a:rPr lang="en" sz="1600">
                <a:solidFill>
                  <a:schemeClr val="lt1"/>
                </a:solidFill>
                <a:latin typeface="Nunito Sans SemiBold"/>
                <a:ea typeface="Nunito Sans SemiBold"/>
                <a:cs typeface="Nunito Sans SemiBold"/>
                <a:sym typeface="Nunito Sans SemiBold"/>
              </a:rPr>
              <a:t>Saying hello</a:t>
            </a:r>
            <a:br>
              <a:rPr lang="en" sz="1600">
                <a:solidFill>
                  <a:schemeClr val="lt1"/>
                </a:solidFill>
                <a:latin typeface="Nunito Sans SemiBold"/>
                <a:ea typeface="Nunito Sans SemiBold"/>
                <a:cs typeface="Nunito Sans SemiBold"/>
                <a:sym typeface="Nunito Sans SemiBold"/>
              </a:rPr>
            </a:br>
            <a:r>
              <a:rPr lang="en" sz="1000" i="1">
                <a:solidFill>
                  <a:schemeClr val="lt1"/>
                </a:solidFill>
                <a:latin typeface="Nunito Sans SemiBold"/>
                <a:ea typeface="Nunito Sans SemiBold"/>
                <a:cs typeface="Nunito Sans SemiBold"/>
                <a:sym typeface="Nunito Sans SemiBold"/>
              </a:rPr>
              <a:t>5 MIN</a:t>
            </a:r>
            <a:endParaRPr sz="1600">
              <a:solidFill>
                <a:schemeClr val="lt1"/>
              </a:solidFill>
              <a:latin typeface="Nunito Sans SemiBold"/>
              <a:ea typeface="Nunito Sans SemiBold"/>
              <a:cs typeface="Nunito Sans SemiBold"/>
              <a:sym typeface="Nunito Sans SemiBold"/>
            </a:endParaRPr>
          </a:p>
        </p:txBody>
      </p:sp>
      <p:sp>
        <p:nvSpPr>
          <p:cNvPr id="92" name="Google Shape;92;p18"/>
          <p:cNvSpPr txBox="1"/>
          <p:nvPr/>
        </p:nvSpPr>
        <p:spPr>
          <a:xfrm>
            <a:off x="4525925" y="1441445"/>
            <a:ext cx="7101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b="1">
                <a:solidFill>
                  <a:schemeClr val="lt1"/>
                </a:solidFill>
                <a:latin typeface="Nunito Sans"/>
                <a:ea typeface="Nunito Sans"/>
                <a:cs typeface="Nunito Sans"/>
                <a:sym typeface="Nunito Sans"/>
              </a:rPr>
              <a:t>2</a:t>
            </a:r>
            <a:endParaRPr sz="2600" b="1">
              <a:solidFill>
                <a:schemeClr val="lt1"/>
              </a:solidFill>
              <a:latin typeface="Nunito Sans"/>
              <a:ea typeface="Nunito Sans"/>
              <a:cs typeface="Nunito Sans"/>
              <a:sym typeface="Nunito Sans"/>
            </a:endParaRPr>
          </a:p>
        </p:txBody>
      </p:sp>
      <p:sp>
        <p:nvSpPr>
          <p:cNvPr id="91" name="Google Shape;91;p18"/>
          <p:cNvSpPr txBox="1"/>
          <p:nvPr/>
        </p:nvSpPr>
        <p:spPr>
          <a:xfrm>
            <a:off x="5236025" y="1531478"/>
            <a:ext cx="4086000" cy="43710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1200"/>
              </a:spcAft>
              <a:buNone/>
            </a:pPr>
            <a:r>
              <a:rPr lang="en" sz="1600">
                <a:solidFill>
                  <a:schemeClr val="lt1"/>
                </a:solidFill>
                <a:latin typeface="Nunito Sans SemiBold"/>
                <a:ea typeface="Nunito Sans SemiBold"/>
                <a:cs typeface="Nunito Sans SemiBold"/>
                <a:sym typeface="Nunito Sans SemiBold"/>
              </a:rPr>
              <a:t>What’s happening today?</a:t>
            </a:r>
            <a:br>
              <a:rPr lang="en" sz="1600">
                <a:solidFill>
                  <a:schemeClr val="lt1"/>
                </a:solidFill>
                <a:latin typeface="Nunito Sans SemiBold"/>
                <a:ea typeface="Nunito Sans SemiBold"/>
                <a:cs typeface="Nunito Sans SemiBold"/>
                <a:sym typeface="Nunito Sans SemiBold"/>
              </a:rPr>
            </a:br>
            <a:r>
              <a:rPr lang="en" sz="1000" i="1">
                <a:solidFill>
                  <a:schemeClr val="lt1"/>
                </a:solidFill>
                <a:latin typeface="Nunito Sans SemiBold"/>
                <a:ea typeface="Nunito Sans SemiBold"/>
                <a:cs typeface="Nunito Sans SemiBold"/>
                <a:sym typeface="Nunito Sans SemiBold"/>
              </a:rPr>
              <a:t>2 MIN</a:t>
            </a:r>
            <a:endParaRPr sz="1600">
              <a:solidFill>
                <a:schemeClr val="lt1"/>
              </a:solidFill>
              <a:latin typeface="Nunito Sans SemiBold"/>
              <a:ea typeface="Nunito Sans SemiBold"/>
              <a:cs typeface="Nunito Sans SemiBold"/>
              <a:sym typeface="Nunito Sans SemiBold"/>
            </a:endParaRPr>
          </a:p>
        </p:txBody>
      </p:sp>
      <p:sp>
        <p:nvSpPr>
          <p:cNvPr id="94" name="Google Shape;94;p18"/>
          <p:cNvSpPr txBox="1"/>
          <p:nvPr/>
        </p:nvSpPr>
        <p:spPr>
          <a:xfrm>
            <a:off x="4525925" y="2164090"/>
            <a:ext cx="7101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b="1">
                <a:solidFill>
                  <a:schemeClr val="lt1"/>
                </a:solidFill>
                <a:latin typeface="Nunito Sans"/>
                <a:ea typeface="Nunito Sans"/>
                <a:cs typeface="Nunito Sans"/>
                <a:sym typeface="Nunito Sans"/>
              </a:rPr>
              <a:t>3</a:t>
            </a:r>
            <a:endParaRPr sz="2600" b="1">
              <a:solidFill>
                <a:schemeClr val="lt1"/>
              </a:solidFill>
              <a:latin typeface="Nunito Sans"/>
              <a:ea typeface="Nunito Sans"/>
              <a:cs typeface="Nunito Sans"/>
              <a:sym typeface="Nunito Sans"/>
            </a:endParaRPr>
          </a:p>
        </p:txBody>
      </p:sp>
      <p:sp>
        <p:nvSpPr>
          <p:cNvPr id="93" name="Google Shape;93;p18"/>
          <p:cNvSpPr txBox="1"/>
          <p:nvPr/>
        </p:nvSpPr>
        <p:spPr>
          <a:xfrm>
            <a:off x="5236025" y="2254123"/>
            <a:ext cx="4086000" cy="43710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1200"/>
              </a:spcAft>
              <a:buNone/>
            </a:pPr>
            <a:r>
              <a:rPr lang="en" sz="1600">
                <a:solidFill>
                  <a:schemeClr val="lt1"/>
                </a:solidFill>
                <a:latin typeface="Nunito Sans SemiBold"/>
                <a:ea typeface="Nunito Sans SemiBold"/>
                <a:cs typeface="Nunito Sans SemiBold"/>
                <a:sym typeface="Nunito Sans SemiBold"/>
              </a:rPr>
              <a:t>Workshop</a:t>
            </a:r>
            <a:br>
              <a:rPr lang="en" sz="1600">
                <a:solidFill>
                  <a:schemeClr val="lt1"/>
                </a:solidFill>
                <a:latin typeface="Nunito Sans SemiBold"/>
                <a:ea typeface="Nunito Sans SemiBold"/>
                <a:cs typeface="Nunito Sans SemiBold"/>
                <a:sym typeface="Nunito Sans SemiBold"/>
              </a:rPr>
            </a:br>
            <a:r>
              <a:rPr lang="en" sz="1000" i="1">
                <a:solidFill>
                  <a:schemeClr val="lt1"/>
                </a:solidFill>
                <a:latin typeface="Nunito Sans SemiBold"/>
                <a:ea typeface="Nunito Sans SemiBold"/>
                <a:cs typeface="Nunito Sans SemiBold"/>
                <a:sym typeface="Nunito Sans SemiBold"/>
              </a:rPr>
              <a:t>20 MIN</a:t>
            </a:r>
            <a:endParaRPr sz="1600">
              <a:solidFill>
                <a:schemeClr val="lt1"/>
              </a:solidFill>
              <a:latin typeface="Nunito Sans SemiBold"/>
              <a:ea typeface="Nunito Sans SemiBold"/>
              <a:cs typeface="Nunito Sans SemiBold"/>
              <a:sym typeface="Nunito Sans SemiBold"/>
            </a:endParaRPr>
          </a:p>
        </p:txBody>
      </p:sp>
      <p:sp>
        <p:nvSpPr>
          <p:cNvPr id="96" name="Google Shape;96;p18"/>
          <p:cNvSpPr txBox="1"/>
          <p:nvPr/>
        </p:nvSpPr>
        <p:spPr>
          <a:xfrm>
            <a:off x="4525925" y="2886735"/>
            <a:ext cx="7101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b="1">
                <a:solidFill>
                  <a:schemeClr val="lt1"/>
                </a:solidFill>
                <a:latin typeface="Nunito Sans"/>
                <a:ea typeface="Nunito Sans"/>
                <a:cs typeface="Nunito Sans"/>
                <a:sym typeface="Nunito Sans"/>
              </a:rPr>
              <a:t>4</a:t>
            </a:r>
            <a:endParaRPr sz="2600" b="1">
              <a:solidFill>
                <a:schemeClr val="lt1"/>
              </a:solidFill>
              <a:latin typeface="Nunito Sans"/>
              <a:ea typeface="Nunito Sans"/>
              <a:cs typeface="Nunito Sans"/>
              <a:sym typeface="Nunito Sans"/>
            </a:endParaRPr>
          </a:p>
        </p:txBody>
      </p:sp>
      <p:sp>
        <p:nvSpPr>
          <p:cNvPr id="95" name="Google Shape;95;p18"/>
          <p:cNvSpPr txBox="1"/>
          <p:nvPr/>
        </p:nvSpPr>
        <p:spPr>
          <a:xfrm>
            <a:off x="5236025" y="2976767"/>
            <a:ext cx="4086000" cy="43710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1200"/>
              </a:spcAft>
              <a:buNone/>
            </a:pPr>
            <a:r>
              <a:rPr lang="en" sz="1600">
                <a:solidFill>
                  <a:schemeClr val="lt1"/>
                </a:solidFill>
                <a:latin typeface="Nunito Sans SemiBold"/>
                <a:ea typeface="Nunito Sans SemiBold"/>
                <a:cs typeface="Nunito Sans SemiBold"/>
                <a:sym typeface="Nunito Sans SemiBold"/>
              </a:rPr>
              <a:t>Design Takeaways</a:t>
            </a:r>
            <a:br>
              <a:rPr lang="en" sz="1600">
                <a:solidFill>
                  <a:schemeClr val="lt1"/>
                </a:solidFill>
                <a:latin typeface="Nunito Sans SemiBold"/>
                <a:ea typeface="Nunito Sans SemiBold"/>
                <a:cs typeface="Nunito Sans SemiBold"/>
                <a:sym typeface="Nunito Sans SemiBold"/>
              </a:rPr>
            </a:br>
            <a:r>
              <a:rPr lang="en" sz="1000" i="1">
                <a:solidFill>
                  <a:schemeClr val="lt1"/>
                </a:solidFill>
                <a:latin typeface="Nunito Sans SemiBold"/>
                <a:ea typeface="Nunito Sans SemiBold"/>
                <a:cs typeface="Nunito Sans SemiBold"/>
                <a:sym typeface="Nunito Sans SemiBold"/>
              </a:rPr>
              <a:t>10 MIN</a:t>
            </a:r>
            <a:endParaRPr>
              <a:solidFill>
                <a:schemeClr val="lt1"/>
              </a:solidFill>
              <a:latin typeface="Nunito Sans SemiBold"/>
              <a:ea typeface="Nunito Sans SemiBold"/>
              <a:cs typeface="Nunito Sans SemiBold"/>
              <a:sym typeface="Nunito Sans SemiBold"/>
            </a:endParaRPr>
          </a:p>
        </p:txBody>
      </p:sp>
      <p:sp>
        <p:nvSpPr>
          <p:cNvPr id="98" name="Google Shape;98;p18"/>
          <p:cNvSpPr txBox="1"/>
          <p:nvPr/>
        </p:nvSpPr>
        <p:spPr>
          <a:xfrm>
            <a:off x="4525925" y="3609380"/>
            <a:ext cx="710100" cy="61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 sz="2800" b="1">
                <a:solidFill>
                  <a:schemeClr val="lt1"/>
                </a:solidFill>
                <a:latin typeface="Nunito Sans"/>
                <a:ea typeface="Nunito Sans"/>
                <a:cs typeface="Nunito Sans"/>
                <a:sym typeface="Nunito Sans"/>
              </a:rPr>
              <a:t>5</a:t>
            </a:r>
            <a:endParaRPr sz="2600" b="1">
              <a:solidFill>
                <a:schemeClr val="lt1"/>
              </a:solidFill>
              <a:latin typeface="Nunito Sans"/>
              <a:ea typeface="Nunito Sans"/>
              <a:cs typeface="Nunito Sans"/>
              <a:sym typeface="Nunito Sans"/>
            </a:endParaRPr>
          </a:p>
        </p:txBody>
      </p:sp>
      <p:sp>
        <p:nvSpPr>
          <p:cNvPr id="97" name="Google Shape;97;p18"/>
          <p:cNvSpPr txBox="1"/>
          <p:nvPr/>
        </p:nvSpPr>
        <p:spPr>
          <a:xfrm>
            <a:off x="5236025" y="3748988"/>
            <a:ext cx="4086000" cy="246300"/>
          </a:xfrm>
          <a:prstGeom prst="rect">
            <a:avLst/>
          </a:prstGeom>
          <a:noFill/>
          <a:ln>
            <a:noFill/>
          </a:ln>
        </p:spPr>
        <p:txBody>
          <a:bodyPr spcFirstLastPara="1" wrap="square" lIns="91425" tIns="0" rIns="91425" bIns="0" anchor="t" anchorCtr="0">
            <a:spAutoFit/>
          </a:bodyPr>
          <a:lstStyle/>
          <a:p>
            <a:pPr marL="0" lvl="0" indent="0" algn="l" rtl="0">
              <a:lnSpc>
                <a:spcPct val="115000"/>
              </a:lnSpc>
              <a:spcBef>
                <a:spcPts val="0"/>
              </a:spcBef>
              <a:spcAft>
                <a:spcPts val="1200"/>
              </a:spcAft>
              <a:buNone/>
            </a:pPr>
            <a:r>
              <a:rPr lang="en" sz="1600">
                <a:solidFill>
                  <a:schemeClr val="lt1"/>
                </a:solidFill>
                <a:latin typeface="Nunito Sans SemiBold"/>
                <a:ea typeface="Nunito Sans SemiBold"/>
                <a:cs typeface="Nunito Sans SemiBold"/>
                <a:sym typeface="Nunito Sans SemiBold"/>
              </a:rPr>
              <a:t>Questions</a:t>
            </a:r>
            <a:endParaRPr>
              <a:solidFill>
                <a:schemeClr val="lt1"/>
              </a:solidFill>
              <a:latin typeface="Nunito Sans SemiBold"/>
              <a:ea typeface="Nunito Sans SemiBold"/>
              <a:cs typeface="Nunito Sans SemiBold"/>
              <a:sym typeface="Nunito Sans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Google Shape;110;p19"/>
          <p:cNvSpPr txBox="1">
            <a:spLocks noGrp="1"/>
          </p:cNvSpPr>
          <p:nvPr>
            <p:ph type="title"/>
          </p:nvPr>
        </p:nvSpPr>
        <p:spPr>
          <a:xfrm>
            <a:off x="578400" y="1856100"/>
            <a:ext cx="5327100" cy="204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000"/>
              <a:t>Workshop</a:t>
            </a:r>
            <a:endParaRPr sz="5000"/>
          </a:p>
        </p:txBody>
      </p:sp>
      <p:pic>
        <p:nvPicPr>
          <p:cNvPr id="111" name="Google Shape;111;p19" descr="Design Community Badger"/>
          <p:cNvPicPr preferRelativeResize="0"/>
          <p:nvPr/>
        </p:nvPicPr>
        <p:blipFill>
          <a:blip r:embed="rId3">
            <a:alphaModFix/>
          </a:blip>
          <a:stretch>
            <a:fillRect/>
          </a:stretch>
        </p:blipFill>
        <p:spPr>
          <a:xfrm rot="-2168157">
            <a:off x="3978842" y="380439"/>
            <a:ext cx="5956861" cy="59568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5050C"/>
        </a:solidFill>
        <a:effectLst/>
      </p:bgPr>
    </p:bg>
    <p:spTree>
      <p:nvGrpSpPr>
        <p:cNvPr id="1" name="Shape 118"/>
        <p:cNvGrpSpPr/>
        <p:nvPr/>
      </p:nvGrpSpPr>
      <p:grpSpPr>
        <a:xfrm>
          <a:off x="0" y="0"/>
          <a:ext cx="0" cy="0"/>
          <a:chOff x="0" y="0"/>
          <a:chExt cx="0" cy="0"/>
        </a:xfrm>
      </p:grpSpPr>
      <p:sp>
        <p:nvSpPr>
          <p:cNvPr id="120" name="Google Shape;120;p20"/>
          <p:cNvSpPr txBox="1">
            <a:spLocks noGrp="1"/>
          </p:cNvSpPr>
          <p:nvPr>
            <p:ph type="title"/>
          </p:nvPr>
        </p:nvSpPr>
        <p:spPr>
          <a:xfrm>
            <a:off x="1469925"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200" b="0" dirty="0">
                <a:solidFill>
                  <a:schemeClr val="lt1"/>
                </a:solidFill>
                <a:latin typeface="Nunito Sans ExtraBold"/>
                <a:ea typeface="Nunito Sans ExtraBold"/>
                <a:cs typeface="Nunito Sans ExtraBold"/>
                <a:sym typeface="Nunito Sans ExtraBold"/>
              </a:rPr>
              <a:t>Today’s takeaways</a:t>
            </a:r>
            <a:endParaRPr sz="4200" b="0" dirty="0">
              <a:solidFill>
                <a:schemeClr val="lt1"/>
              </a:solidFill>
              <a:latin typeface="Nunito Sans ExtraBold"/>
              <a:ea typeface="Nunito Sans ExtraBold"/>
              <a:cs typeface="Nunito Sans ExtraBold"/>
              <a:sym typeface="Nunito Sans ExtraBold"/>
            </a:endParaRPr>
          </a:p>
        </p:txBody>
      </p:sp>
      <p:pic>
        <p:nvPicPr>
          <p:cNvPr id="121" name="Google Shape;121;p20" descr="Design Community Badger playing the marching band drums"/>
          <p:cNvPicPr preferRelativeResize="0"/>
          <p:nvPr/>
        </p:nvPicPr>
        <p:blipFill rotWithShape="1">
          <a:blip r:embed="rId3">
            <a:alphaModFix/>
          </a:blip>
          <a:srcRect/>
          <a:stretch/>
        </p:blipFill>
        <p:spPr>
          <a:xfrm>
            <a:off x="-814275" y="547176"/>
            <a:ext cx="4735749" cy="47357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292875" y="2201100"/>
            <a:ext cx="4045200" cy="74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dirty="0"/>
              <a:t>3 takeaways</a:t>
            </a:r>
            <a:endParaRPr dirty="0"/>
          </a:p>
        </p:txBody>
      </p:sp>
      <p:sp>
        <p:nvSpPr>
          <p:cNvPr id="130" name="Google Shape;130;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457200" lvl="0" indent="-431800" algn="l" rtl="0">
              <a:spcBef>
                <a:spcPts val="1000"/>
              </a:spcBef>
              <a:spcAft>
                <a:spcPts val="0"/>
              </a:spcAft>
              <a:buSzPts val="3200"/>
              <a:buAutoNum type="arabicPeriod"/>
            </a:pPr>
            <a:r>
              <a:rPr lang="en" sz="3200"/>
              <a:t>Prioritization</a:t>
            </a:r>
            <a:endParaRPr sz="3200"/>
          </a:p>
          <a:p>
            <a:pPr marL="457200" lvl="0" indent="-431800" algn="l" rtl="0">
              <a:spcBef>
                <a:spcPts val="1200"/>
              </a:spcBef>
              <a:spcAft>
                <a:spcPts val="0"/>
              </a:spcAft>
              <a:buSzPts val="3200"/>
              <a:buAutoNum type="arabicPeriod"/>
            </a:pPr>
            <a:r>
              <a:rPr lang="en" sz="3200"/>
              <a:t>Design Format</a:t>
            </a:r>
            <a:endParaRPr sz="3200"/>
          </a:p>
          <a:p>
            <a:pPr marL="457200" lvl="0" indent="-431800" algn="l" rtl="0">
              <a:spcBef>
                <a:spcPts val="1200"/>
              </a:spcBef>
              <a:spcAft>
                <a:spcPts val="0"/>
              </a:spcAft>
              <a:buSzPts val="3200"/>
              <a:buAutoNum type="arabicPeriod"/>
            </a:pPr>
            <a:r>
              <a:rPr lang="en" sz="3200"/>
              <a:t>Content</a:t>
            </a:r>
            <a:endParaRPr sz="3200"/>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Google Shape;141;p2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4200" b="0">
                <a:latin typeface="Nunito Sans ExtraBold"/>
                <a:ea typeface="Nunito Sans ExtraBold"/>
                <a:cs typeface="Nunito Sans ExtraBold"/>
                <a:sym typeface="Nunito Sans ExtraBold"/>
              </a:rPr>
              <a:t>Join us next time...</a:t>
            </a:r>
            <a:endParaRPr sz="4200" b="0">
              <a:latin typeface="Nunito Sans ExtraBold"/>
              <a:ea typeface="Nunito Sans ExtraBold"/>
              <a:cs typeface="Nunito Sans ExtraBold"/>
              <a:sym typeface="Nunito Sans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48" name="Google Shape;148;p23" descr="Design Community Badger and a woodland creature pausing to share a beverage."/>
          <p:cNvPicPr preferRelativeResize="0"/>
          <p:nvPr/>
        </p:nvPicPr>
        <p:blipFill>
          <a:blip r:embed="rId3">
            <a:alphaModFix/>
          </a:blip>
          <a:stretch>
            <a:fillRect/>
          </a:stretch>
        </p:blipFill>
        <p:spPr>
          <a:xfrm>
            <a:off x="1687981" y="272246"/>
            <a:ext cx="5580948" cy="5580948"/>
          </a:xfrm>
          <a:prstGeom prst="rect">
            <a:avLst/>
          </a:prstGeom>
          <a:noFill/>
          <a:ln>
            <a:noFill/>
          </a:ln>
        </p:spPr>
      </p:pic>
      <p:sp>
        <p:nvSpPr>
          <p:cNvPr id="150" name="Google Shape;150;p23"/>
          <p:cNvSpPr txBox="1">
            <a:spLocks noGrp="1"/>
          </p:cNvSpPr>
          <p:nvPr>
            <p:ph type="title"/>
          </p:nvPr>
        </p:nvSpPr>
        <p:spPr>
          <a:xfrm>
            <a:off x="1998900" y="567900"/>
            <a:ext cx="51462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900" b="0">
                <a:latin typeface="Nunito Sans ExtraBold"/>
                <a:ea typeface="Nunito Sans ExtraBold"/>
                <a:cs typeface="Nunito Sans ExtraBold"/>
                <a:sym typeface="Nunito Sans ExtraBold"/>
              </a:rPr>
              <a:t>Questions?</a:t>
            </a:r>
            <a:endParaRPr sz="5900" b="0">
              <a:latin typeface="Nunito Sans ExtraBold"/>
              <a:ea typeface="Nunito Sans ExtraBold"/>
              <a:cs typeface="Nunito Sans ExtraBold"/>
              <a:sym typeface="Nunito Sans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5050C"/>
        </a:solidFill>
        <a:effectLst/>
      </p:bgPr>
    </p:bg>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1398550" y="1950175"/>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000" b="0" dirty="0">
                <a:solidFill>
                  <a:schemeClr val="lt1"/>
                </a:solidFill>
                <a:latin typeface="Nunito Sans ExtraBold"/>
                <a:ea typeface="Nunito Sans ExtraBold"/>
                <a:cs typeface="Nunito Sans ExtraBold"/>
                <a:sym typeface="Nunito Sans ExtraBold"/>
              </a:rPr>
              <a:t>Thank you</a:t>
            </a:r>
            <a:endParaRPr sz="6000" b="0" dirty="0">
              <a:solidFill>
                <a:schemeClr val="lt1"/>
              </a:solidFill>
              <a:latin typeface="Nunito Sans ExtraBold"/>
              <a:ea typeface="Nunito Sans ExtraBold"/>
              <a:cs typeface="Nunito Sans ExtraBold"/>
              <a:sym typeface="Nunito Sans ExtraBold"/>
            </a:endParaRPr>
          </a:p>
        </p:txBody>
      </p:sp>
      <p:pic>
        <p:nvPicPr>
          <p:cNvPr id="158" name="Google Shape;158;p24" descr="Design Community Badger with a butterfly on it's nose."/>
          <p:cNvPicPr preferRelativeResize="0"/>
          <p:nvPr/>
        </p:nvPicPr>
        <p:blipFill rotWithShape="1">
          <a:blip r:embed="rId3">
            <a:alphaModFix/>
          </a:blip>
          <a:srcRect/>
          <a:stretch/>
        </p:blipFill>
        <p:spPr>
          <a:xfrm>
            <a:off x="-36675" y="316550"/>
            <a:ext cx="4826952" cy="4826952"/>
          </a:xfrm>
          <a:prstGeom prst="rect">
            <a:avLst/>
          </a:prstGeom>
          <a:noFill/>
          <a:ln>
            <a:noFill/>
          </a:ln>
        </p:spPr>
      </p:pic>
      <p:sp>
        <p:nvSpPr>
          <p:cNvPr id="161" name="Google Shape;161;p24"/>
          <p:cNvSpPr txBox="1"/>
          <p:nvPr/>
        </p:nvSpPr>
        <p:spPr>
          <a:xfrm>
            <a:off x="3451000" y="2768288"/>
            <a:ext cx="4415700" cy="4035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1200">
                <a:solidFill>
                  <a:schemeClr val="lt1"/>
                </a:solidFill>
                <a:latin typeface="Nunito Sans"/>
                <a:ea typeface="Nunito Sans"/>
                <a:cs typeface="Nunito Sans"/>
                <a:sym typeface="Nunito Sans"/>
              </a:rPr>
              <a:t>UW-Madison’s Center for User Experience </a:t>
            </a:r>
            <a:endParaRPr sz="1200">
              <a:solidFill>
                <a:schemeClr val="lt1"/>
              </a:solidFill>
              <a:latin typeface="Nunito Sans"/>
              <a:ea typeface="Nunito Sans"/>
              <a:cs typeface="Nunito Sans"/>
              <a:sym typeface="Nunito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1678</Words>
  <Application>Microsoft Macintosh PowerPoint</Application>
  <PresentationFormat>On-screen Show (16:9)</PresentationFormat>
  <Paragraphs>142</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Poppins</vt:lpstr>
      <vt:lpstr>Nunito Sans ExtraBold</vt:lpstr>
      <vt:lpstr>Nunito Sans</vt:lpstr>
      <vt:lpstr>Lato</vt:lpstr>
      <vt:lpstr>Nunito Sans SemiBold</vt:lpstr>
      <vt:lpstr>Nunito Sans Black</vt:lpstr>
      <vt:lpstr>Simple Light</vt:lpstr>
      <vt:lpstr>Design Community </vt:lpstr>
      <vt:lpstr>Hello</vt:lpstr>
      <vt:lpstr>What’s happening today?</vt:lpstr>
      <vt:lpstr>Workshop</vt:lpstr>
      <vt:lpstr>Today’s takeaways</vt:lpstr>
      <vt:lpstr>3 takeaways</vt:lpstr>
      <vt:lpstr>Join us next time...</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Community </dc:title>
  <cp:lastModifiedBy>Adam Hills-Meyer</cp:lastModifiedBy>
  <cp:revision>1</cp:revision>
  <dcterms:modified xsi:type="dcterms:W3CDTF">2022-01-24T19:38:12Z</dcterms:modified>
</cp:coreProperties>
</file>